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6" r:id="rId3"/>
  </p:sldMasterIdLst>
  <p:sldIdLst>
    <p:sldId id="256" r:id="rId4"/>
    <p:sldId id="262" r:id="rId5"/>
    <p:sldId id="264" r:id="rId6"/>
    <p:sldId id="260" r:id="rId7"/>
    <p:sldId id="268" r:id="rId8"/>
    <p:sldId id="265" r:id="rId9"/>
    <p:sldId id="274" r:id="rId10"/>
    <p:sldId id="267" r:id="rId11"/>
    <p:sldId id="270" r:id="rId12"/>
    <p:sldId id="269" r:id="rId13"/>
    <p:sldId id="271" r:id="rId14"/>
    <p:sldId id="272" r:id="rId15"/>
    <p:sldId id="296" r:id="rId16"/>
    <p:sldId id="273" r:id="rId17"/>
    <p:sldId id="299" r:id="rId18"/>
    <p:sldId id="285" r:id="rId19"/>
    <p:sldId id="279" r:id="rId20"/>
    <p:sldId id="275" r:id="rId21"/>
    <p:sldId id="276" r:id="rId22"/>
    <p:sldId id="278" r:id="rId23"/>
    <p:sldId id="282" r:id="rId24"/>
    <p:sldId id="280" r:id="rId25"/>
    <p:sldId id="286" r:id="rId26"/>
    <p:sldId id="259" r:id="rId27"/>
    <p:sldId id="295" r:id="rId28"/>
    <p:sldId id="290" r:id="rId29"/>
    <p:sldId id="283" r:id="rId30"/>
    <p:sldId id="291" r:id="rId31"/>
    <p:sldId id="292" r:id="rId32"/>
    <p:sldId id="284" r:id="rId33"/>
    <p:sldId id="297" r:id="rId34"/>
    <p:sldId id="294" r:id="rId35"/>
    <p:sldId id="298" r:id="rId36"/>
    <p:sldId id="293" r:id="rId3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Pr>
        <a:solidFill>
          <a:schemeClr val="bg1"/>
        </a:solidFill>
        <a:effectLst/>
      </p:bgPr>
    </p:bg>
    <p:spTree>
      <p:nvGrpSpPr>
        <p:cNvPr id="1" name=""/>
        <p:cNvGrpSpPr/>
        <p:nvPr/>
      </p:nvGrpSpPr>
      <p:grpSpPr>
        <a:xfrm>
          <a:off x="0" y="0"/>
          <a:ext cx="0" cy="0"/>
          <a:chOff x="0" y="0"/>
          <a:chExt cx="0" cy="0"/>
        </a:xfrm>
      </p:grpSpPr>
      <p:sp>
        <p:nvSpPr>
          <p:cNvPr id="2" name="Pavadinimas 1"/>
          <p:cNvSpPr>
            <a:spLocks noGrp="1"/>
          </p:cNvSpPr>
          <p:nvPr>
            <p:ph type="ctrTitle" hasCustomPrompt="1"/>
          </p:nvPr>
        </p:nvSpPr>
        <p:spPr>
          <a:xfrm>
            <a:off x="1524000" y="1237693"/>
            <a:ext cx="9144000" cy="2387600"/>
          </a:xfrm>
        </p:spPr>
        <p:txBody>
          <a:bodyPr anchor="b">
            <a:normAutofit/>
          </a:bodyPr>
          <a:lstStyle>
            <a:lvl1pPr algn="ctr">
              <a:defRPr sz="6000"/>
            </a:lvl1pPr>
          </a:lstStyle>
          <a:p>
            <a:r>
              <a:rPr lang="lt-LT" dirty="0" smtClean="0"/>
              <a:t>Pavadinimas</a:t>
            </a:r>
            <a:endParaRPr lang="lt-LT" dirty="0"/>
          </a:p>
        </p:txBody>
      </p:sp>
      <p:sp>
        <p:nvSpPr>
          <p:cNvPr id="3" name="Antrinis pavadinimas 2"/>
          <p:cNvSpPr>
            <a:spLocks noGrp="1"/>
          </p:cNvSpPr>
          <p:nvPr>
            <p:ph type="subTitle" idx="1" hasCustomPrompt="1"/>
          </p:nvPr>
        </p:nvSpPr>
        <p:spPr>
          <a:xfrm>
            <a:off x="1524000" y="384917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smtClean="0"/>
              <a:t>Lorem</a:t>
            </a:r>
            <a:r>
              <a:rPr lang="lt-LT" dirty="0" smtClean="0"/>
              <a:t> </a:t>
            </a:r>
            <a:r>
              <a:rPr lang="lt-LT" dirty="0" err="1" smtClean="0"/>
              <a:t>ipsum</a:t>
            </a:r>
            <a:r>
              <a:rPr lang="lt-LT" dirty="0" smtClean="0"/>
              <a:t> ergo </a:t>
            </a:r>
            <a:r>
              <a:rPr lang="lt-LT" dirty="0" err="1" smtClean="0"/>
              <a:t>sum</a:t>
            </a:r>
            <a:endParaRPr lang="lt-LT" dirty="0"/>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2019.10.09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2284682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946149" y="2448825"/>
            <a:ext cx="11045825" cy="1571625"/>
          </a:xfrm>
        </p:spPr>
        <p:txBody>
          <a:bodyPr anchor="b">
            <a:noAutofit/>
          </a:bodyPr>
          <a:lstStyle>
            <a:lvl1pPr>
              <a:defRPr sz="6000"/>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Teksto vietos rezervavimo ženklas 2"/>
          <p:cNvSpPr>
            <a:spLocks noGrp="1"/>
          </p:cNvSpPr>
          <p:nvPr>
            <p:ph type="body" idx="1"/>
          </p:nvPr>
        </p:nvSpPr>
        <p:spPr>
          <a:xfrm>
            <a:off x="946149" y="4043018"/>
            <a:ext cx="10515600" cy="60861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dirty="0" smtClean="0"/>
              <a:t>Redaguoti šablono teksto stilius</a:t>
            </a:r>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2019.10.09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7601240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112920"/>
            <a:ext cx="10515600" cy="1325563"/>
          </a:xfrm>
        </p:spPr>
        <p:txBody>
          <a:bodyPr>
            <a:normAutofit/>
          </a:bodyPr>
          <a:lstStyle>
            <a:lvl1pPr>
              <a:defRPr sz="4000"/>
            </a:lvl1pPr>
          </a:lstStyle>
          <a:p>
            <a:r>
              <a:rPr lang="lt-LT" dirty="0" smtClean="0"/>
              <a:t>Spustelėję </a:t>
            </a:r>
            <a:r>
              <a:rPr lang="lt-LT" dirty="0" err="1" smtClean="0"/>
              <a:t>redag</a:t>
            </a:r>
            <a:r>
              <a:rPr lang="lt-LT" dirty="0" smtClean="0"/>
              <a:t>. ruoš. pavad. stilių</a:t>
            </a:r>
            <a:endParaRPr lang="lt-LT" dirty="0"/>
          </a:p>
        </p:txBody>
      </p:sp>
      <p:sp>
        <p:nvSpPr>
          <p:cNvPr id="3" name="Turinio vietos rezervavimo ženklas 2"/>
          <p:cNvSpPr>
            <a:spLocks noGrp="1"/>
          </p:cNvSpPr>
          <p:nvPr>
            <p:ph sz="half" idx="1"/>
          </p:nvPr>
        </p:nvSpPr>
        <p:spPr>
          <a:xfrm>
            <a:off x="838200" y="2517603"/>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2517602"/>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2019.10.09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25623491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838200" y="2589341"/>
            <a:ext cx="10515600" cy="1325563"/>
          </a:xfrm>
        </p:spPr>
        <p:txBody>
          <a:bodyPr/>
          <a:lstStyle>
            <a:lvl1pPr>
              <a:defRPr/>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Datos vietos rezervavimo ženklas 2"/>
          <p:cNvSpPr>
            <a:spLocks noGrp="1"/>
          </p:cNvSpPr>
          <p:nvPr>
            <p:ph type="dt" sz="half" idx="10"/>
          </p:nvPr>
        </p:nvSpPr>
        <p:spPr/>
        <p:txBody>
          <a:bodyPr/>
          <a:lstStyle/>
          <a:p>
            <a:fld id="{92ACFD61-22D3-43BD-9ABE-FE6A6ED821F5}" type="datetimeFigureOut">
              <a:rPr lang="lt-LT" smtClean="0"/>
              <a:t>2019.10.09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17545322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2ACFD61-22D3-43BD-9ABE-FE6A6ED821F5}" type="datetimeFigureOut">
              <a:rPr lang="lt-LT" smtClean="0"/>
              <a:t>2019.10.09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23890887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3" name="Paveikslėlio vietos rezervavimo ženklas 2"/>
          <p:cNvSpPr>
            <a:spLocks noGrp="1"/>
          </p:cNvSpPr>
          <p:nvPr>
            <p:ph type="pic" idx="1"/>
          </p:nvPr>
        </p:nvSpPr>
        <p:spPr>
          <a:xfrm>
            <a:off x="-1" y="0"/>
            <a:ext cx="7534275" cy="59340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2" name="Pavadinimas 1"/>
          <p:cNvSpPr>
            <a:spLocks noGrp="1"/>
          </p:cNvSpPr>
          <p:nvPr>
            <p:ph type="title"/>
          </p:nvPr>
        </p:nvSpPr>
        <p:spPr>
          <a:xfrm>
            <a:off x="7816056" y="3792141"/>
            <a:ext cx="3932237" cy="1600200"/>
          </a:xfrm>
        </p:spPr>
        <p:txBody>
          <a:bodyPr anchor="b"/>
          <a:lstStyle>
            <a:lvl1pPr>
              <a:defRPr sz="3200"/>
            </a:lvl1pPr>
          </a:lstStyle>
          <a:p>
            <a:r>
              <a:rPr lang="lt-LT" dirty="0" smtClean="0"/>
              <a:t>Spustelėję </a:t>
            </a:r>
            <a:r>
              <a:rPr lang="lt-LT" dirty="0" err="1" smtClean="0"/>
              <a:t>redag</a:t>
            </a:r>
            <a:r>
              <a:rPr lang="lt-LT" dirty="0" smtClean="0"/>
              <a:t>. ruoš. pavad. stilių</a:t>
            </a:r>
            <a:endParaRPr lang="lt-LT" dirty="0"/>
          </a:p>
        </p:txBody>
      </p:sp>
      <p:sp>
        <p:nvSpPr>
          <p:cNvPr id="4" name="Teksto vietos rezervavimo ženklas 3"/>
          <p:cNvSpPr>
            <a:spLocks noGrp="1"/>
          </p:cNvSpPr>
          <p:nvPr>
            <p:ph type="body" sz="half" idx="2"/>
          </p:nvPr>
        </p:nvSpPr>
        <p:spPr>
          <a:xfrm>
            <a:off x="7816056" y="5590381"/>
            <a:ext cx="3932237" cy="3698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smtClean="0"/>
              <a:t>Redaguoti šablono teksto stilius</a:t>
            </a:r>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2019.10.09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12081161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hasCustomPrompt="1"/>
          </p:nvPr>
        </p:nvSpPr>
        <p:spPr>
          <a:xfrm>
            <a:off x="1524000" y="1237693"/>
            <a:ext cx="9144000" cy="2387600"/>
          </a:xfrm>
        </p:spPr>
        <p:txBody>
          <a:bodyPr anchor="b">
            <a:normAutofit/>
          </a:bodyPr>
          <a:lstStyle>
            <a:lvl1pPr algn="ctr">
              <a:defRPr sz="6000"/>
            </a:lvl1pPr>
          </a:lstStyle>
          <a:p>
            <a:r>
              <a:rPr lang="lt-LT" dirty="0" smtClean="0"/>
              <a:t>Pavadinimas</a:t>
            </a:r>
            <a:endParaRPr lang="lt-LT" dirty="0"/>
          </a:p>
        </p:txBody>
      </p:sp>
      <p:sp>
        <p:nvSpPr>
          <p:cNvPr id="3" name="Antrinis pavadinimas 2"/>
          <p:cNvSpPr>
            <a:spLocks noGrp="1"/>
          </p:cNvSpPr>
          <p:nvPr>
            <p:ph type="subTitle" idx="1" hasCustomPrompt="1"/>
          </p:nvPr>
        </p:nvSpPr>
        <p:spPr>
          <a:xfrm>
            <a:off x="1524000" y="384917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smtClean="0"/>
              <a:t>Lorem</a:t>
            </a:r>
            <a:r>
              <a:rPr lang="lt-LT" dirty="0" smtClean="0"/>
              <a:t> </a:t>
            </a:r>
            <a:r>
              <a:rPr lang="lt-LT" dirty="0" err="1" smtClean="0"/>
              <a:t>ipsum</a:t>
            </a:r>
            <a:r>
              <a:rPr lang="lt-LT" dirty="0" smtClean="0"/>
              <a:t> ergo </a:t>
            </a:r>
            <a:r>
              <a:rPr lang="lt-LT" dirty="0" err="1" smtClean="0"/>
              <a:t>sum</a:t>
            </a:r>
            <a:endParaRPr lang="lt-LT" dirty="0"/>
          </a:p>
        </p:txBody>
      </p:sp>
      <p:sp>
        <p:nvSpPr>
          <p:cNvPr id="4" name="Datos vietos rezervavimo ženklas 3"/>
          <p:cNvSpPr>
            <a:spLocks noGrp="1"/>
          </p:cNvSpPr>
          <p:nvPr>
            <p:ph type="dt" sz="half" idx="10"/>
          </p:nvPr>
        </p:nvSpPr>
        <p:spPr/>
        <p:txBody>
          <a:bodyPr/>
          <a:lstStyle>
            <a:lvl1pPr>
              <a:defRPr>
                <a:solidFill>
                  <a:schemeClr val="bg1"/>
                </a:solidFill>
              </a:defRPr>
            </a:lvl1pPr>
          </a:lstStyle>
          <a:p>
            <a:fld id="{92ACFD61-22D3-43BD-9ABE-FE6A6ED821F5}" type="datetimeFigureOut">
              <a:rPr lang="lt-LT" smtClean="0"/>
              <a:pPr/>
              <a:t>2019.10.09</a:t>
            </a:fld>
            <a:endParaRPr lang="lt-LT" dirty="0"/>
          </a:p>
        </p:txBody>
      </p:sp>
      <p:sp>
        <p:nvSpPr>
          <p:cNvPr id="5" name="Poraštės vietos rezervavimo ženklas 4"/>
          <p:cNvSpPr>
            <a:spLocks noGrp="1"/>
          </p:cNvSpPr>
          <p:nvPr>
            <p:ph type="ftr" sz="quarter" idx="11"/>
          </p:nvPr>
        </p:nvSpPr>
        <p:spPr/>
        <p:txBody>
          <a:bodyPr/>
          <a:lstStyle>
            <a:lvl1pPr>
              <a:defRPr>
                <a:solidFill>
                  <a:schemeClr val="bg1"/>
                </a:solidFill>
              </a:defRPr>
            </a:lvl1pPr>
          </a:lstStyle>
          <a:p>
            <a:endParaRPr lang="lt-LT" dirty="0"/>
          </a:p>
        </p:txBody>
      </p:sp>
      <p:sp>
        <p:nvSpPr>
          <p:cNvPr id="6" name="Skaidrės numerio vietos rezervavimo ženklas 5"/>
          <p:cNvSpPr>
            <a:spLocks noGrp="1"/>
          </p:cNvSpPr>
          <p:nvPr>
            <p:ph type="sldNum" sz="quarter" idx="12"/>
          </p:nvPr>
        </p:nvSpPr>
        <p:spPr/>
        <p:txBody>
          <a:bodyPr/>
          <a:lstStyle>
            <a:lvl1pPr>
              <a:defRPr>
                <a:solidFill>
                  <a:schemeClr val="bg1"/>
                </a:solidFill>
              </a:defRPr>
            </a:lvl1pPr>
          </a:lstStyle>
          <a:p>
            <a:fld id="{689CFDDB-3AD9-460B-871F-75A443008FD8}" type="slidenum">
              <a:rPr lang="lt-LT" smtClean="0"/>
              <a:pPr/>
              <a:t>‹#›</a:t>
            </a:fld>
            <a:endParaRPr lang="lt-LT" dirty="0"/>
          </a:p>
        </p:txBody>
      </p:sp>
    </p:spTree>
    <p:extLst>
      <p:ext uri="{BB962C8B-B14F-4D97-AF65-F5344CB8AC3E}">
        <p14:creationId xmlns:p14="http://schemas.microsoft.com/office/powerpoint/2010/main" val="8590322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516404"/>
            <a:ext cx="10515600" cy="677991"/>
          </a:xfrm>
        </p:spPr>
        <p:txBody>
          <a:bodyPr>
            <a:normAutofit/>
          </a:bodyPr>
          <a:lstStyle>
            <a:lvl1pPr>
              <a:defRPr sz="4000"/>
            </a:lvl1pPr>
          </a:lstStyle>
          <a:p>
            <a:r>
              <a:rPr lang="lt-LT" dirty="0" smtClean="0"/>
              <a:t>Spustelėję </a:t>
            </a:r>
            <a:r>
              <a:rPr lang="lt-LT" dirty="0" err="1" smtClean="0"/>
              <a:t>redag</a:t>
            </a:r>
            <a:r>
              <a:rPr lang="lt-LT" dirty="0" smtClean="0"/>
              <a:t>. ruoš. pavad. stilių</a:t>
            </a:r>
            <a:endParaRPr lang="lt-LT" dirty="0"/>
          </a:p>
        </p:txBody>
      </p:sp>
      <p:sp>
        <p:nvSpPr>
          <p:cNvPr id="3" name="Turinio vietos rezervavimo ženklas 2"/>
          <p:cNvSpPr>
            <a:spLocks noGrp="1"/>
          </p:cNvSpPr>
          <p:nvPr>
            <p:ph idx="1"/>
          </p:nvPr>
        </p:nvSpPr>
        <p:spPr>
          <a:xfrm>
            <a:off x="838200" y="2503444"/>
            <a:ext cx="10515600" cy="3042937"/>
          </a:xfrm>
        </p:spPr>
        <p:txBody>
          <a:bodyPr/>
          <a:lstStyle/>
          <a:p>
            <a:pPr lvl="0"/>
            <a:r>
              <a:rPr lang="lt-LT" dirty="0" smtClean="0"/>
              <a:t>Redaguoti šablono teksto stilius</a:t>
            </a:r>
          </a:p>
          <a:p>
            <a:pPr lvl="1"/>
            <a:r>
              <a:rPr lang="lt-LT" dirty="0" smtClean="0"/>
              <a:t>Antras lygis</a:t>
            </a:r>
          </a:p>
          <a:p>
            <a:pPr lvl="2"/>
            <a:r>
              <a:rPr lang="lt-LT" dirty="0" smtClean="0"/>
              <a:t>Trečias lygis</a:t>
            </a:r>
          </a:p>
          <a:p>
            <a:pPr lvl="3"/>
            <a:r>
              <a:rPr lang="lt-LT" dirty="0" smtClean="0"/>
              <a:t>Ketvirtas lygis</a:t>
            </a:r>
          </a:p>
          <a:p>
            <a:pPr lvl="4"/>
            <a:r>
              <a:rPr lang="lt-LT" dirty="0" smtClean="0"/>
              <a:t>Penktas lygis</a:t>
            </a:r>
            <a:endParaRPr lang="lt-LT" dirty="0"/>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2019.10.09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8810529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946149" y="2172600"/>
            <a:ext cx="11045825" cy="1571625"/>
          </a:xfrm>
        </p:spPr>
        <p:txBody>
          <a:bodyPr anchor="b">
            <a:noAutofit/>
          </a:bodyPr>
          <a:lstStyle>
            <a:lvl1pPr>
              <a:defRPr sz="6000"/>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Teksto vietos rezervavimo ženklas 2"/>
          <p:cNvSpPr>
            <a:spLocks noGrp="1"/>
          </p:cNvSpPr>
          <p:nvPr>
            <p:ph type="body" idx="1"/>
          </p:nvPr>
        </p:nvSpPr>
        <p:spPr>
          <a:xfrm>
            <a:off x="946149" y="3744225"/>
            <a:ext cx="10515600" cy="6086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dirty="0" smtClean="0"/>
              <a:t>Redaguoti šablono teksto stilius</a:t>
            </a:r>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2019.10.09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2685092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112920"/>
            <a:ext cx="10515600" cy="1325563"/>
          </a:xfrm>
        </p:spPr>
        <p:txBody>
          <a:bodyPr>
            <a:normAutofit/>
          </a:bodyPr>
          <a:lstStyle>
            <a:lvl1pPr>
              <a:defRPr sz="4000"/>
            </a:lvl1pPr>
          </a:lstStyle>
          <a:p>
            <a:r>
              <a:rPr lang="lt-LT" dirty="0" smtClean="0"/>
              <a:t>Spustelėję </a:t>
            </a:r>
            <a:r>
              <a:rPr lang="lt-LT" dirty="0" err="1" smtClean="0"/>
              <a:t>redag</a:t>
            </a:r>
            <a:r>
              <a:rPr lang="lt-LT" dirty="0" smtClean="0"/>
              <a:t>. ruoš. pavad. stilių</a:t>
            </a:r>
            <a:endParaRPr lang="lt-LT" dirty="0"/>
          </a:p>
        </p:txBody>
      </p:sp>
      <p:sp>
        <p:nvSpPr>
          <p:cNvPr id="3" name="Turinio vietos rezervavimo ženklas 2"/>
          <p:cNvSpPr>
            <a:spLocks noGrp="1"/>
          </p:cNvSpPr>
          <p:nvPr>
            <p:ph sz="half" idx="1"/>
          </p:nvPr>
        </p:nvSpPr>
        <p:spPr>
          <a:xfrm>
            <a:off x="838200" y="2517603"/>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2517602"/>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2019.10.09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9919301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838200" y="2589341"/>
            <a:ext cx="10515600" cy="1325563"/>
          </a:xfrm>
        </p:spPr>
        <p:txBody>
          <a:bodyPr/>
          <a:lstStyle>
            <a:lvl1pPr>
              <a:defRPr/>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Datos vietos rezervavimo ženklas 2"/>
          <p:cNvSpPr>
            <a:spLocks noGrp="1"/>
          </p:cNvSpPr>
          <p:nvPr>
            <p:ph type="dt" sz="half" idx="10"/>
          </p:nvPr>
        </p:nvSpPr>
        <p:spPr/>
        <p:txBody>
          <a:bodyPr/>
          <a:lstStyle/>
          <a:p>
            <a:fld id="{92ACFD61-22D3-43BD-9ABE-FE6A6ED821F5}" type="datetimeFigureOut">
              <a:rPr lang="lt-LT" smtClean="0"/>
              <a:t>2019.10.09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9050981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825453"/>
            <a:ext cx="10515600" cy="677991"/>
          </a:xfrm>
        </p:spPr>
        <p:txBody>
          <a:bodyPr>
            <a:normAutofit/>
          </a:bodyPr>
          <a:lstStyle>
            <a:lvl1pPr>
              <a:defRPr sz="4000"/>
            </a:lvl1pPr>
          </a:lstStyle>
          <a:p>
            <a:r>
              <a:rPr lang="lt-LT" smtClean="0"/>
              <a:t>Spustelėję redag. ruoš. pavad. stilių</a:t>
            </a:r>
            <a:endParaRPr lang="lt-LT" dirty="0"/>
          </a:p>
        </p:txBody>
      </p:sp>
      <p:sp>
        <p:nvSpPr>
          <p:cNvPr id="3" name="Turinio vietos rezervavimo ženklas 2"/>
          <p:cNvSpPr>
            <a:spLocks noGrp="1"/>
          </p:cNvSpPr>
          <p:nvPr>
            <p:ph idx="1"/>
          </p:nvPr>
        </p:nvSpPr>
        <p:spPr>
          <a:xfrm>
            <a:off x="838200" y="2503444"/>
            <a:ext cx="10515600" cy="3042937"/>
          </a:xfrm>
        </p:spPr>
        <p:txBody>
          <a:bodyPr/>
          <a:lstStyle>
            <a:lvl1pPr>
              <a:defRPr sz="2400"/>
            </a:lvl1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dirty="0"/>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2019.10.09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3963698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2ACFD61-22D3-43BD-9ABE-FE6A6ED821F5}" type="datetimeFigureOut">
              <a:rPr lang="lt-LT" smtClean="0"/>
              <a:t>2019.10.09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8101493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3" name="Paveikslėlio vietos rezervavimo ženklas 2"/>
          <p:cNvSpPr>
            <a:spLocks noGrp="1"/>
          </p:cNvSpPr>
          <p:nvPr>
            <p:ph type="pic" idx="1"/>
          </p:nvPr>
        </p:nvSpPr>
        <p:spPr>
          <a:xfrm>
            <a:off x="-1" y="0"/>
            <a:ext cx="7534275" cy="59340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2" name="Pavadinimas 1"/>
          <p:cNvSpPr>
            <a:spLocks noGrp="1"/>
          </p:cNvSpPr>
          <p:nvPr>
            <p:ph type="title"/>
          </p:nvPr>
        </p:nvSpPr>
        <p:spPr>
          <a:xfrm>
            <a:off x="7816056" y="3785394"/>
            <a:ext cx="3932237" cy="1600200"/>
          </a:xfrm>
        </p:spPr>
        <p:txBody>
          <a:bodyPr anchor="b"/>
          <a:lstStyle>
            <a:lvl1pPr>
              <a:defRPr sz="3200"/>
            </a:lvl1pPr>
          </a:lstStyle>
          <a:p>
            <a:r>
              <a:rPr lang="lt-LT" dirty="0" smtClean="0"/>
              <a:t>Spustelėję </a:t>
            </a:r>
            <a:r>
              <a:rPr lang="lt-LT" dirty="0" err="1" smtClean="0"/>
              <a:t>redag</a:t>
            </a:r>
            <a:r>
              <a:rPr lang="lt-LT" dirty="0" smtClean="0"/>
              <a:t>. ruoš. pavad. stilių</a:t>
            </a:r>
            <a:endParaRPr lang="lt-LT" dirty="0"/>
          </a:p>
        </p:txBody>
      </p:sp>
      <p:sp>
        <p:nvSpPr>
          <p:cNvPr id="4" name="Teksto vietos rezervavimo ženklas 3"/>
          <p:cNvSpPr>
            <a:spLocks noGrp="1"/>
          </p:cNvSpPr>
          <p:nvPr>
            <p:ph type="body" sz="half" idx="2"/>
          </p:nvPr>
        </p:nvSpPr>
        <p:spPr>
          <a:xfrm>
            <a:off x="7816056" y="5596731"/>
            <a:ext cx="3932237" cy="3222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smtClean="0"/>
              <a:t>Redaguoti šablono teksto stilius</a:t>
            </a:r>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2019.10.09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6943465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946150" y="2458350"/>
            <a:ext cx="10515600" cy="1571625"/>
          </a:xfrm>
        </p:spPr>
        <p:txBody>
          <a:bodyPr anchor="b">
            <a:noAutofit/>
          </a:bodyPr>
          <a:lstStyle>
            <a:lvl1pPr>
              <a:defRPr sz="6000"/>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Teksto vietos rezervavimo ženklas 2"/>
          <p:cNvSpPr>
            <a:spLocks noGrp="1"/>
          </p:cNvSpPr>
          <p:nvPr>
            <p:ph type="body" idx="1"/>
          </p:nvPr>
        </p:nvSpPr>
        <p:spPr>
          <a:xfrm>
            <a:off x="946150" y="4029975"/>
            <a:ext cx="10515600" cy="6086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2019.10.09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005434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562100"/>
            <a:ext cx="10515600" cy="876383"/>
          </a:xfrm>
        </p:spPr>
        <p:txBody>
          <a:bodyPr>
            <a:normAutofit/>
          </a:bodyPr>
          <a:lstStyle>
            <a:lvl1pPr>
              <a:defRPr sz="4000"/>
            </a:lvl1pPr>
          </a:lstStyle>
          <a:p>
            <a:r>
              <a:rPr lang="lt-LT" smtClean="0"/>
              <a:t>Spustelėję redag. ruoš. pavad. stilių</a:t>
            </a:r>
            <a:endParaRPr lang="lt-LT" dirty="0"/>
          </a:p>
        </p:txBody>
      </p:sp>
      <p:sp>
        <p:nvSpPr>
          <p:cNvPr id="3" name="Turinio vietos rezervavimo ženklas 2"/>
          <p:cNvSpPr>
            <a:spLocks noGrp="1"/>
          </p:cNvSpPr>
          <p:nvPr>
            <p:ph sz="half" idx="1"/>
          </p:nvPr>
        </p:nvSpPr>
        <p:spPr>
          <a:xfrm>
            <a:off x="838200" y="2517603"/>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2517602"/>
            <a:ext cx="5181600" cy="375962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2019.10.09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7359807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838200" y="2589341"/>
            <a:ext cx="10515600" cy="1325563"/>
          </a:xfrm>
        </p:spPr>
        <p:txBody>
          <a:bodyPr/>
          <a:lstStyle>
            <a:lvl1pPr>
              <a:defRPr/>
            </a:lvl1pPr>
          </a:lstStyle>
          <a:p>
            <a:r>
              <a:rPr lang="lt-LT" dirty="0" smtClean="0"/>
              <a:t>Spustelėję </a:t>
            </a:r>
            <a:r>
              <a:rPr lang="lt-LT" dirty="0" err="1" smtClean="0"/>
              <a:t>redag</a:t>
            </a:r>
            <a:r>
              <a:rPr lang="lt-LT" dirty="0" smtClean="0"/>
              <a:t>. </a:t>
            </a:r>
            <a:br>
              <a:rPr lang="lt-LT" dirty="0" smtClean="0"/>
            </a:br>
            <a:r>
              <a:rPr lang="lt-LT" dirty="0" smtClean="0"/>
              <a:t>ruoš. pavad. stilių</a:t>
            </a:r>
            <a:endParaRPr lang="lt-LT" dirty="0"/>
          </a:p>
        </p:txBody>
      </p:sp>
      <p:sp>
        <p:nvSpPr>
          <p:cNvPr id="3" name="Datos vietos rezervavimo ženklas 2"/>
          <p:cNvSpPr>
            <a:spLocks noGrp="1"/>
          </p:cNvSpPr>
          <p:nvPr>
            <p:ph type="dt" sz="half" idx="10"/>
          </p:nvPr>
        </p:nvSpPr>
        <p:spPr/>
        <p:txBody>
          <a:bodyPr/>
          <a:lstStyle/>
          <a:p>
            <a:fld id="{92ACFD61-22D3-43BD-9ABE-FE6A6ED821F5}" type="datetimeFigureOut">
              <a:rPr lang="lt-LT" smtClean="0"/>
              <a:t>2019.10.09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2439270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2ACFD61-22D3-43BD-9ABE-FE6A6ED821F5}" type="datetimeFigureOut">
              <a:rPr lang="lt-LT" smtClean="0"/>
              <a:t>2019.10.09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7253113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3" name="Paveikslėlio vietos rezervavimo ženklas 2"/>
          <p:cNvSpPr>
            <a:spLocks noGrp="1"/>
          </p:cNvSpPr>
          <p:nvPr>
            <p:ph type="pic" idx="1"/>
          </p:nvPr>
        </p:nvSpPr>
        <p:spPr>
          <a:xfrm>
            <a:off x="-1" y="0"/>
            <a:ext cx="7534275" cy="59340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lt-LT"/>
          </a:p>
        </p:txBody>
      </p:sp>
      <p:sp>
        <p:nvSpPr>
          <p:cNvPr id="2" name="Pavadinimas 1"/>
          <p:cNvSpPr>
            <a:spLocks noGrp="1"/>
          </p:cNvSpPr>
          <p:nvPr>
            <p:ph type="title"/>
          </p:nvPr>
        </p:nvSpPr>
        <p:spPr>
          <a:xfrm>
            <a:off x="7816056" y="3770708"/>
            <a:ext cx="3932237" cy="1600200"/>
          </a:xfrm>
        </p:spPr>
        <p:txBody>
          <a:bodyPr anchor="b"/>
          <a:lstStyle>
            <a:lvl1pPr>
              <a:defRPr sz="3200"/>
            </a:lvl1pPr>
          </a:lstStyle>
          <a:p>
            <a:r>
              <a:rPr lang="lt-LT" smtClean="0"/>
              <a:t>Spustelėję redag. ruoš. pavad. stilių</a:t>
            </a:r>
            <a:endParaRPr lang="lt-LT" dirty="0"/>
          </a:p>
        </p:txBody>
      </p:sp>
      <p:sp>
        <p:nvSpPr>
          <p:cNvPr id="4" name="Teksto vietos rezervavimo ženklas 3"/>
          <p:cNvSpPr>
            <a:spLocks noGrp="1"/>
          </p:cNvSpPr>
          <p:nvPr>
            <p:ph type="body" sz="half" idx="2"/>
          </p:nvPr>
        </p:nvSpPr>
        <p:spPr>
          <a:xfrm>
            <a:off x="7816056" y="5582443"/>
            <a:ext cx="3932237" cy="3508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92ACFD61-22D3-43BD-9ABE-FE6A6ED821F5}" type="datetimeFigureOut">
              <a:rPr lang="lt-LT" smtClean="0"/>
              <a:t>2019.10.09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41344023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hasCustomPrompt="1"/>
          </p:nvPr>
        </p:nvSpPr>
        <p:spPr>
          <a:xfrm>
            <a:off x="1524000" y="1237693"/>
            <a:ext cx="9144000" cy="2387600"/>
          </a:xfrm>
        </p:spPr>
        <p:txBody>
          <a:bodyPr anchor="b">
            <a:normAutofit/>
          </a:bodyPr>
          <a:lstStyle>
            <a:lvl1pPr algn="ctr">
              <a:defRPr sz="6000"/>
            </a:lvl1pPr>
          </a:lstStyle>
          <a:p>
            <a:r>
              <a:rPr lang="lt-LT" dirty="0" smtClean="0"/>
              <a:t>Pavadinimas</a:t>
            </a:r>
            <a:endParaRPr lang="lt-LT" dirty="0"/>
          </a:p>
        </p:txBody>
      </p:sp>
      <p:sp>
        <p:nvSpPr>
          <p:cNvPr id="3" name="Antrinis pavadinimas 2"/>
          <p:cNvSpPr>
            <a:spLocks noGrp="1"/>
          </p:cNvSpPr>
          <p:nvPr>
            <p:ph type="subTitle" idx="1" hasCustomPrompt="1"/>
          </p:nvPr>
        </p:nvSpPr>
        <p:spPr>
          <a:xfrm>
            <a:off x="1524000" y="384917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smtClean="0"/>
              <a:t>Lorem</a:t>
            </a:r>
            <a:r>
              <a:rPr lang="lt-LT" dirty="0" smtClean="0"/>
              <a:t> </a:t>
            </a:r>
            <a:r>
              <a:rPr lang="lt-LT" dirty="0" err="1" smtClean="0"/>
              <a:t>ipsum</a:t>
            </a:r>
            <a:r>
              <a:rPr lang="lt-LT" dirty="0" smtClean="0"/>
              <a:t> ergo </a:t>
            </a:r>
            <a:r>
              <a:rPr lang="lt-LT" dirty="0" err="1" smtClean="0"/>
              <a:t>sum</a:t>
            </a:r>
            <a:endParaRPr lang="lt-LT" dirty="0"/>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2019.10.09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12359505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516404"/>
            <a:ext cx="10515600" cy="677991"/>
          </a:xfrm>
        </p:spPr>
        <p:txBody>
          <a:bodyPr>
            <a:normAutofit/>
          </a:bodyPr>
          <a:lstStyle>
            <a:lvl1pPr>
              <a:defRPr sz="4000"/>
            </a:lvl1pPr>
          </a:lstStyle>
          <a:p>
            <a:r>
              <a:rPr lang="lt-LT" dirty="0" smtClean="0"/>
              <a:t>Spustelėję </a:t>
            </a:r>
            <a:r>
              <a:rPr lang="lt-LT" dirty="0" err="1" smtClean="0"/>
              <a:t>redag</a:t>
            </a:r>
            <a:r>
              <a:rPr lang="lt-LT" dirty="0" smtClean="0"/>
              <a:t>. ruoš. pavad. stilių</a:t>
            </a:r>
            <a:endParaRPr lang="lt-LT" dirty="0"/>
          </a:p>
        </p:txBody>
      </p:sp>
      <p:sp>
        <p:nvSpPr>
          <p:cNvPr id="3" name="Turinio vietos rezervavimo ženklas 2"/>
          <p:cNvSpPr>
            <a:spLocks noGrp="1"/>
          </p:cNvSpPr>
          <p:nvPr>
            <p:ph idx="1"/>
          </p:nvPr>
        </p:nvSpPr>
        <p:spPr>
          <a:xfrm>
            <a:off x="838200" y="2503444"/>
            <a:ext cx="10515600" cy="3042937"/>
          </a:xfrm>
        </p:spPr>
        <p:txBody>
          <a:bodyPr/>
          <a:lstStyle/>
          <a:p>
            <a:pPr lvl="0"/>
            <a:r>
              <a:rPr lang="lt-LT" dirty="0" smtClean="0"/>
              <a:t>Redaguoti šablono teksto stilius</a:t>
            </a:r>
          </a:p>
          <a:p>
            <a:pPr lvl="1"/>
            <a:r>
              <a:rPr lang="lt-LT" dirty="0" smtClean="0"/>
              <a:t>Antras lygis</a:t>
            </a:r>
          </a:p>
          <a:p>
            <a:pPr lvl="2"/>
            <a:r>
              <a:rPr lang="lt-LT" dirty="0" smtClean="0"/>
              <a:t>Trečias lygis</a:t>
            </a:r>
          </a:p>
          <a:p>
            <a:pPr lvl="3"/>
            <a:r>
              <a:rPr lang="lt-LT" dirty="0" smtClean="0"/>
              <a:t>Ketvirtas lygis</a:t>
            </a:r>
          </a:p>
          <a:p>
            <a:pPr lvl="4"/>
            <a:r>
              <a:rPr lang="lt-LT" dirty="0" smtClean="0"/>
              <a:t>Penktas lygis</a:t>
            </a:r>
            <a:endParaRPr lang="lt-LT" dirty="0"/>
          </a:p>
        </p:txBody>
      </p:sp>
      <p:sp>
        <p:nvSpPr>
          <p:cNvPr id="4" name="Datos vietos rezervavimo ženklas 3"/>
          <p:cNvSpPr>
            <a:spLocks noGrp="1"/>
          </p:cNvSpPr>
          <p:nvPr>
            <p:ph type="dt" sz="half" idx="10"/>
          </p:nvPr>
        </p:nvSpPr>
        <p:spPr/>
        <p:txBody>
          <a:bodyPr/>
          <a:lstStyle/>
          <a:p>
            <a:fld id="{92ACFD61-22D3-43BD-9ABE-FE6A6ED821F5}" type="datetimeFigureOut">
              <a:rPr lang="lt-LT" smtClean="0"/>
              <a:t>2019.10.09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89CFDDB-3AD9-460B-871F-75A443008FD8}" type="slidenum">
              <a:rPr lang="lt-LT" smtClean="0"/>
              <a:t>‹#›</a:t>
            </a:fld>
            <a:endParaRPr lang="lt-LT"/>
          </a:p>
        </p:txBody>
      </p:sp>
    </p:spTree>
    <p:extLst>
      <p:ext uri="{BB962C8B-B14F-4D97-AF65-F5344CB8AC3E}">
        <p14:creationId xmlns:p14="http://schemas.microsoft.com/office/powerpoint/2010/main" val="3389479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2333625"/>
            <a:ext cx="10515600" cy="831636"/>
          </a:xfrm>
          <a:prstGeom prst="rect">
            <a:avLst/>
          </a:prstGeom>
        </p:spPr>
        <p:txBody>
          <a:bodyPr vert="horz" lIns="91440" tIns="45720" rIns="91440" bIns="45720" rtlCol="0" anchor="ctr">
            <a:normAutofit/>
          </a:bodyPr>
          <a:lstStyle/>
          <a:p>
            <a:r>
              <a:rPr lang="lt-LT" dirty="0" smtClean="0"/>
              <a:t>Pavadinimas</a:t>
            </a:r>
            <a:endParaRPr lang="lt-LT" dirty="0"/>
          </a:p>
        </p:txBody>
      </p:sp>
      <p:sp>
        <p:nvSpPr>
          <p:cNvPr id="3" name="Teksto vietos rezervavimo ženklas 2"/>
          <p:cNvSpPr>
            <a:spLocks noGrp="1"/>
          </p:cNvSpPr>
          <p:nvPr>
            <p:ph type="body" idx="1"/>
          </p:nvPr>
        </p:nvSpPr>
        <p:spPr>
          <a:xfrm>
            <a:off x="838200" y="3094252"/>
            <a:ext cx="10515600" cy="3034699"/>
          </a:xfrm>
          <a:prstGeom prst="rect">
            <a:avLst/>
          </a:prstGeom>
        </p:spPr>
        <p:txBody>
          <a:bodyPr vert="horz" lIns="91440" tIns="45720" rIns="91440" bIns="45720" rtlCol="0">
            <a:normAutofit/>
          </a:bodyPr>
          <a:lstStyle/>
          <a:p>
            <a:pPr lvl="0"/>
            <a:r>
              <a:rPr lang="lt-LT" dirty="0" smtClean="0"/>
              <a:t>Pirmas</a:t>
            </a:r>
          </a:p>
          <a:p>
            <a:pPr lvl="1"/>
            <a:r>
              <a:rPr lang="lt-LT" dirty="0" smtClean="0"/>
              <a:t>Antras lygis</a:t>
            </a:r>
          </a:p>
          <a:p>
            <a:pPr lvl="2"/>
            <a:r>
              <a:rPr lang="lt-LT" dirty="0" smtClean="0"/>
              <a:t>Trečias lygis</a:t>
            </a:r>
          </a:p>
          <a:p>
            <a:pPr lvl="3"/>
            <a:r>
              <a:rPr lang="lt-LT" dirty="0" smtClean="0"/>
              <a:t>Ketvirtas lygis</a:t>
            </a:r>
          </a:p>
          <a:p>
            <a:pPr lvl="4"/>
            <a:r>
              <a:rPr lang="lt-LT" dirty="0" smtClean="0"/>
              <a:t>Penktas lygis</a:t>
            </a:r>
            <a:endParaRPr lang="lt-LT" dirty="0"/>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2ACFD61-22D3-43BD-9ABE-FE6A6ED821F5}" type="datetimeFigureOut">
              <a:rPr lang="lt-LT" smtClean="0"/>
              <a:pPr/>
              <a:t>2019.10.09</a:t>
            </a:fld>
            <a:endParaRPr lang="lt-LT" dirty="0"/>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lt-LT" dirty="0"/>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89CFDDB-3AD9-460B-871F-75A443008FD8}" type="slidenum">
              <a:rPr lang="lt-LT" smtClean="0"/>
              <a:pPr/>
              <a:t>‹#›</a:t>
            </a:fld>
            <a:endParaRPr lang="lt-LT" dirty="0"/>
          </a:p>
        </p:txBody>
      </p:sp>
      <p:pic>
        <p:nvPicPr>
          <p:cNvPr id="7" name="Paveikslėlis 6"/>
          <p:cNvPicPr>
            <a:picLocks noChangeAspect="1"/>
          </p:cNvPicPr>
          <p:nvPr userDrawn="1"/>
        </p:nvPicPr>
        <p:blipFill>
          <a:blip r:embed="rId9"/>
          <a:stretch>
            <a:fillRect/>
          </a:stretch>
        </p:blipFill>
        <p:spPr>
          <a:xfrm>
            <a:off x="10615039" y="397920"/>
            <a:ext cx="1081661" cy="728791"/>
          </a:xfrm>
          <a:prstGeom prst="rect">
            <a:avLst/>
          </a:prstGeom>
        </p:spPr>
      </p:pic>
    </p:spTree>
    <p:extLst>
      <p:ext uri="{BB962C8B-B14F-4D97-AF65-F5344CB8AC3E}">
        <p14:creationId xmlns:p14="http://schemas.microsoft.com/office/powerpoint/2010/main" val="288750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aveikslėlis 7"/>
          <p:cNvPicPr>
            <a:picLocks noChangeAspect="1"/>
          </p:cNvPicPr>
          <p:nvPr userDrawn="1"/>
        </p:nvPicPr>
        <p:blipFill>
          <a:blip r:embed="rId9"/>
          <a:stretch>
            <a:fillRect/>
          </a:stretch>
        </p:blipFill>
        <p:spPr>
          <a:xfrm>
            <a:off x="10581868" y="379770"/>
            <a:ext cx="1095781" cy="731829"/>
          </a:xfrm>
          <a:prstGeom prst="rect">
            <a:avLst/>
          </a:prstGeom>
        </p:spPr>
      </p:pic>
      <p:sp>
        <p:nvSpPr>
          <p:cNvPr id="2" name="Pavadinimo vietos rezervavimo ženklas 1"/>
          <p:cNvSpPr>
            <a:spLocks noGrp="1"/>
          </p:cNvSpPr>
          <p:nvPr>
            <p:ph type="title"/>
          </p:nvPr>
        </p:nvSpPr>
        <p:spPr>
          <a:xfrm>
            <a:off x="838200" y="2247900"/>
            <a:ext cx="10515600" cy="917361"/>
          </a:xfrm>
          <a:prstGeom prst="rect">
            <a:avLst/>
          </a:prstGeom>
        </p:spPr>
        <p:txBody>
          <a:bodyPr vert="horz" lIns="91440" tIns="45720" rIns="91440" bIns="45720" rtlCol="0" anchor="ctr">
            <a:normAutofit/>
          </a:bodyPr>
          <a:lstStyle/>
          <a:p>
            <a:r>
              <a:rPr lang="lt-LT" dirty="0" smtClean="0"/>
              <a:t>Pavadinimas</a:t>
            </a:r>
            <a:endParaRPr lang="lt-LT" dirty="0"/>
          </a:p>
        </p:txBody>
      </p:sp>
      <p:sp>
        <p:nvSpPr>
          <p:cNvPr id="3" name="Teksto vietos rezervavimo ženklas 2"/>
          <p:cNvSpPr>
            <a:spLocks noGrp="1"/>
          </p:cNvSpPr>
          <p:nvPr>
            <p:ph type="body" idx="1"/>
          </p:nvPr>
        </p:nvSpPr>
        <p:spPr>
          <a:xfrm>
            <a:off x="838200" y="3094252"/>
            <a:ext cx="10515600" cy="3034699"/>
          </a:xfrm>
          <a:prstGeom prst="rect">
            <a:avLst/>
          </a:prstGeom>
        </p:spPr>
        <p:txBody>
          <a:bodyPr vert="horz" lIns="91440" tIns="45720" rIns="91440" bIns="45720" rtlCol="0">
            <a:normAutofit/>
          </a:bodyPr>
          <a:lstStyle/>
          <a:p>
            <a:pPr lvl="0"/>
            <a:r>
              <a:rPr lang="lt-LT" dirty="0" smtClean="0"/>
              <a:t>Pirmas</a:t>
            </a:r>
          </a:p>
          <a:p>
            <a:pPr lvl="1"/>
            <a:r>
              <a:rPr lang="lt-LT" dirty="0" smtClean="0"/>
              <a:t>Antras lygis</a:t>
            </a:r>
          </a:p>
          <a:p>
            <a:pPr lvl="2"/>
            <a:r>
              <a:rPr lang="lt-LT" dirty="0" smtClean="0"/>
              <a:t>Trečias lygis</a:t>
            </a:r>
          </a:p>
          <a:p>
            <a:pPr lvl="3"/>
            <a:r>
              <a:rPr lang="lt-LT" dirty="0" smtClean="0"/>
              <a:t>Ketvirtas lygis</a:t>
            </a:r>
          </a:p>
          <a:p>
            <a:pPr lvl="4"/>
            <a:r>
              <a:rPr lang="lt-LT" dirty="0" smtClean="0"/>
              <a:t>Penktas lygis</a:t>
            </a:r>
            <a:endParaRPr lang="lt-LT" dirty="0"/>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CFD61-22D3-43BD-9ABE-FE6A6ED821F5}" type="datetimeFigureOut">
              <a:rPr lang="lt-LT" smtClean="0"/>
              <a:t>2019.10.09</a:t>
            </a:fld>
            <a:endParaRPr lang="lt-LT" dirty="0"/>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FDDB-3AD9-460B-871F-75A443008FD8}" type="slidenum">
              <a:rPr lang="lt-LT" smtClean="0"/>
              <a:t>‹#›</a:t>
            </a:fld>
            <a:endParaRPr lang="lt-LT"/>
          </a:p>
        </p:txBody>
      </p:sp>
    </p:spTree>
    <p:extLst>
      <p:ext uri="{BB962C8B-B14F-4D97-AF65-F5344CB8AC3E}">
        <p14:creationId xmlns:p14="http://schemas.microsoft.com/office/powerpoint/2010/main" val="2653166188"/>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1839698"/>
            <a:ext cx="10515600" cy="1325563"/>
          </a:xfrm>
          <a:prstGeom prst="rect">
            <a:avLst/>
          </a:prstGeom>
        </p:spPr>
        <p:txBody>
          <a:bodyPr vert="horz" lIns="91440" tIns="45720" rIns="91440" bIns="45720" rtlCol="0" anchor="ctr">
            <a:normAutofit/>
          </a:bodyPr>
          <a:lstStyle/>
          <a:p>
            <a:r>
              <a:rPr lang="lt-LT" dirty="0" smtClean="0"/>
              <a:t>Pavadinimas</a:t>
            </a:r>
            <a:endParaRPr lang="lt-LT" dirty="0"/>
          </a:p>
        </p:txBody>
      </p:sp>
      <p:sp>
        <p:nvSpPr>
          <p:cNvPr id="3" name="Teksto vietos rezervavimo ženklas 2"/>
          <p:cNvSpPr>
            <a:spLocks noGrp="1"/>
          </p:cNvSpPr>
          <p:nvPr>
            <p:ph type="body" idx="1"/>
          </p:nvPr>
        </p:nvSpPr>
        <p:spPr>
          <a:xfrm>
            <a:off x="838200" y="3094252"/>
            <a:ext cx="10515600" cy="3034699"/>
          </a:xfrm>
          <a:prstGeom prst="rect">
            <a:avLst/>
          </a:prstGeom>
        </p:spPr>
        <p:txBody>
          <a:bodyPr vert="horz" lIns="91440" tIns="45720" rIns="91440" bIns="45720" rtlCol="0">
            <a:normAutofit/>
          </a:bodyPr>
          <a:lstStyle/>
          <a:p>
            <a:pPr lvl="0"/>
            <a:r>
              <a:rPr lang="lt-LT" dirty="0" smtClean="0"/>
              <a:t>Pirmas</a:t>
            </a:r>
          </a:p>
          <a:p>
            <a:pPr lvl="1"/>
            <a:r>
              <a:rPr lang="lt-LT" dirty="0" smtClean="0"/>
              <a:t>Antras lygis</a:t>
            </a:r>
          </a:p>
          <a:p>
            <a:pPr lvl="2"/>
            <a:r>
              <a:rPr lang="lt-LT" dirty="0" smtClean="0"/>
              <a:t>Trečias lygis</a:t>
            </a:r>
          </a:p>
          <a:p>
            <a:pPr lvl="3"/>
            <a:r>
              <a:rPr lang="lt-LT" dirty="0" smtClean="0"/>
              <a:t>Ketvirtas lygis</a:t>
            </a:r>
          </a:p>
          <a:p>
            <a:pPr lvl="4"/>
            <a:r>
              <a:rPr lang="lt-LT" dirty="0" smtClean="0"/>
              <a:t>Penktas lygis</a:t>
            </a:r>
            <a:endParaRPr lang="lt-LT" dirty="0"/>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2ACFD61-22D3-43BD-9ABE-FE6A6ED821F5}" type="datetimeFigureOut">
              <a:rPr lang="lt-LT" smtClean="0"/>
              <a:pPr/>
              <a:t>2019.10.09</a:t>
            </a:fld>
            <a:endParaRPr lang="lt-LT" dirty="0"/>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lt-LT" dirty="0"/>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89CFDDB-3AD9-460B-871F-75A443008FD8}" type="slidenum">
              <a:rPr lang="lt-LT" smtClean="0"/>
              <a:pPr/>
              <a:t>‹#›</a:t>
            </a:fld>
            <a:endParaRPr lang="lt-LT" dirty="0"/>
          </a:p>
        </p:txBody>
      </p:sp>
      <p:pic>
        <p:nvPicPr>
          <p:cNvPr id="9" name="Paveikslėlis 8"/>
          <p:cNvPicPr>
            <a:picLocks noChangeAspect="1"/>
          </p:cNvPicPr>
          <p:nvPr userDrawn="1"/>
        </p:nvPicPr>
        <p:blipFill>
          <a:blip r:embed="rId9"/>
          <a:stretch>
            <a:fillRect/>
          </a:stretch>
        </p:blipFill>
        <p:spPr>
          <a:xfrm>
            <a:off x="10581868" y="379770"/>
            <a:ext cx="1095781" cy="731829"/>
          </a:xfrm>
          <a:prstGeom prst="rect">
            <a:avLst/>
          </a:prstGeom>
        </p:spPr>
      </p:pic>
    </p:spTree>
    <p:extLst>
      <p:ext uri="{BB962C8B-B14F-4D97-AF65-F5344CB8AC3E}">
        <p14:creationId xmlns:p14="http://schemas.microsoft.com/office/powerpoint/2010/main" val="40883116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6000" b="1"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normAutofit fontScale="90000"/>
          </a:bodyPr>
          <a:lstStyle/>
          <a:p>
            <a:r>
              <a:rPr lang="lt-LT" dirty="0" smtClean="0"/>
              <a:t>Būdas dalyvauti gyvenime: neįgaliųjų socialinė integracija Lietuvoje</a:t>
            </a:r>
            <a:endParaRPr lang="lt-LT" dirty="0"/>
          </a:p>
        </p:txBody>
      </p:sp>
      <p:sp>
        <p:nvSpPr>
          <p:cNvPr id="3" name="Antrinis pavadinimas 2"/>
          <p:cNvSpPr>
            <a:spLocks noGrp="1"/>
          </p:cNvSpPr>
          <p:nvPr>
            <p:ph type="subTitle" idx="1"/>
          </p:nvPr>
        </p:nvSpPr>
        <p:spPr/>
        <p:txBody>
          <a:bodyPr>
            <a:normAutofit/>
          </a:bodyPr>
          <a:lstStyle/>
          <a:p>
            <a:pPr algn="just"/>
            <a:endParaRPr lang="lt-LT" sz="2000" dirty="0" smtClean="0"/>
          </a:p>
          <a:p>
            <a:pPr algn="r"/>
            <a:r>
              <a:rPr lang="lt-LT" sz="2000" dirty="0" smtClean="0"/>
              <a:t>Dr. Rasa Januševičienė</a:t>
            </a:r>
          </a:p>
          <a:p>
            <a:pPr algn="r"/>
            <a:r>
              <a:rPr lang="lt-LT" sz="1800" dirty="0" smtClean="0"/>
              <a:t>Lietuvos nacionalinės Martyno Mažvydo bibliotekos</a:t>
            </a:r>
          </a:p>
          <a:p>
            <a:pPr algn="r"/>
            <a:r>
              <a:rPr lang="lt-LT" sz="1800" dirty="0" smtClean="0"/>
              <a:t>Bibliotekininkystės skyriaus vadovė</a:t>
            </a:r>
            <a:endParaRPr lang="lt-LT" sz="1800" dirty="0"/>
          </a:p>
        </p:txBody>
      </p:sp>
    </p:spTree>
    <p:extLst>
      <p:ext uri="{BB962C8B-B14F-4D97-AF65-F5344CB8AC3E}">
        <p14:creationId xmlns:p14="http://schemas.microsoft.com/office/powerpoint/2010/main" val="3809050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Kultūros turinio prieinamumas</a:t>
            </a:r>
            <a:endParaRPr lang="lt-LT" dirty="0"/>
          </a:p>
        </p:txBody>
      </p:sp>
      <p:sp>
        <p:nvSpPr>
          <p:cNvPr id="3" name="Turinio vietos rezervavimo ženklas 2"/>
          <p:cNvSpPr>
            <a:spLocks noGrp="1"/>
          </p:cNvSpPr>
          <p:nvPr>
            <p:ph idx="1"/>
          </p:nvPr>
        </p:nvSpPr>
        <p:spPr/>
        <p:txBody>
          <a:bodyPr/>
          <a:lstStyle/>
          <a:p>
            <a:pPr marL="0" indent="0">
              <a:buNone/>
            </a:pPr>
            <a:r>
              <a:rPr lang="lt-LT" dirty="0" smtClean="0"/>
              <a:t>Šalys turi užtikrinti, kad neįgalieji turėtų galimybę:</a:t>
            </a:r>
          </a:p>
          <a:p>
            <a:r>
              <a:rPr lang="lt-LT" dirty="0" smtClean="0"/>
              <a:t>prieinamomis formomis pasinaudoti kultūrine medžiaga,</a:t>
            </a:r>
          </a:p>
          <a:p>
            <a:r>
              <a:rPr lang="lt-LT" dirty="0" smtClean="0"/>
              <a:t>prieinamomis formomis žiūrėti TV programas, filmus, teatro spektaklius ir dalyvauti kitokioje kultūrinėje veikloje,</a:t>
            </a:r>
          </a:p>
          <a:p>
            <a:r>
              <a:rPr lang="lt-LT" dirty="0"/>
              <a:t>d</a:t>
            </a:r>
            <a:r>
              <a:rPr lang="lt-LT" dirty="0" smtClean="0"/>
              <a:t>alyvauti kultūros renginiuose, gauti kultūros paslaugas ir, kiek tai yra įmanoma turėti galimybę lankyti paminklus ir kultūros vertybes.</a:t>
            </a:r>
          </a:p>
          <a:p>
            <a:pPr marL="0" indent="0">
              <a:buNone/>
            </a:pPr>
            <a:r>
              <a:rPr lang="lt-LT" sz="2000" dirty="0" smtClean="0"/>
              <a:t>/</a:t>
            </a:r>
            <a:r>
              <a:rPr lang="lt-LT" sz="2000" i="1" dirty="0" smtClean="0"/>
              <a:t>JT Neįgaliųjų teisių konvencija</a:t>
            </a:r>
            <a:r>
              <a:rPr lang="lt-LT" sz="2000" dirty="0" smtClean="0"/>
              <a:t>, 30 str.</a:t>
            </a:r>
            <a:endParaRPr lang="lt-LT" sz="2000" dirty="0"/>
          </a:p>
        </p:txBody>
      </p:sp>
    </p:spTree>
    <p:extLst>
      <p:ext uri="{BB962C8B-B14F-4D97-AF65-F5344CB8AC3E}">
        <p14:creationId xmlns:p14="http://schemas.microsoft.com/office/powerpoint/2010/main" val="234683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Valstybės vaidmuo </a:t>
            </a:r>
            <a:r>
              <a:rPr lang="lt-LT" dirty="0" err="1" smtClean="0"/>
              <a:t>įtraukiai</a:t>
            </a:r>
            <a:r>
              <a:rPr lang="lt-LT" dirty="0" smtClean="0"/>
              <a:t> kultūrai skatinti</a:t>
            </a:r>
            <a:endParaRPr lang="lt-LT" dirty="0"/>
          </a:p>
        </p:txBody>
      </p:sp>
      <p:sp>
        <p:nvSpPr>
          <p:cNvPr id="3" name="Turinio vietos rezervavimo ženklas 2"/>
          <p:cNvSpPr>
            <a:spLocks noGrp="1"/>
          </p:cNvSpPr>
          <p:nvPr>
            <p:ph idx="1"/>
          </p:nvPr>
        </p:nvSpPr>
        <p:spPr/>
        <p:txBody>
          <a:bodyPr/>
          <a:lstStyle/>
          <a:p>
            <a:pPr algn="just"/>
            <a:r>
              <a:rPr lang="lt-LT" dirty="0" smtClean="0"/>
              <a:t>Valstybės turi imtis atitinkamų priemonių, kad suteiktų neįgaliesiems galimybes lavinti ir panaudoti savo kūrybines, menines ir intelektines galias ne tik jų pačių labui, bet ir visai visuomenei turtinti.</a:t>
            </a:r>
          </a:p>
          <a:p>
            <a:pPr algn="just"/>
            <a:r>
              <a:rPr lang="lt-LT" dirty="0" smtClean="0"/>
              <a:t>Valstybė imasi atitinkamų veiksmų pagal tarptautinę teisę, kad užtikrintų, jog įstatymuose dėl intelektinės nuosavybės apsaugos nebūtų  nepagrįstų ar diskriminuojančių kliūčių neįgaliųjų galimybei gauti kultūrinę medžiagą.</a:t>
            </a:r>
          </a:p>
          <a:p>
            <a:pPr algn="just"/>
            <a:r>
              <a:rPr lang="lt-LT" dirty="0" smtClean="0"/>
              <a:t>Neįgalieji lygiai su kitais asmenimis turi teisę į savo kultūrinio tapatumo pripažinimą, įskaitant gestų kalbą ir kurčiųjų kultūrą.</a:t>
            </a:r>
            <a:endParaRPr lang="lt-LT" dirty="0"/>
          </a:p>
        </p:txBody>
      </p:sp>
    </p:spTree>
    <p:extLst>
      <p:ext uri="{BB962C8B-B14F-4D97-AF65-F5344CB8AC3E}">
        <p14:creationId xmlns:p14="http://schemas.microsoft.com/office/powerpoint/2010/main" val="69520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LR teisės aktai ir jų įgyvendinimas</a:t>
            </a:r>
            <a:endParaRPr lang="lt-LT" dirty="0"/>
          </a:p>
        </p:txBody>
      </p:sp>
      <p:sp>
        <p:nvSpPr>
          <p:cNvPr id="3" name="Turinio vietos rezervavimo ženklas 2"/>
          <p:cNvSpPr>
            <a:spLocks noGrp="1"/>
          </p:cNvSpPr>
          <p:nvPr>
            <p:ph idx="1"/>
          </p:nvPr>
        </p:nvSpPr>
        <p:spPr>
          <a:xfrm>
            <a:off x="896389" y="2546321"/>
            <a:ext cx="10515600" cy="3042937"/>
          </a:xfrm>
        </p:spPr>
        <p:txBody>
          <a:bodyPr>
            <a:normAutofit/>
          </a:bodyPr>
          <a:lstStyle/>
          <a:p>
            <a:pPr algn="just"/>
            <a:r>
              <a:rPr lang="lt-LT" dirty="0" smtClean="0"/>
              <a:t>LR Neįgaliųjų socialinės integracijos įstatyme kultūra ir neįgaliųjų teisės dalyvauti kultūros gyvenime minimi trijuose įstatymo straipsniuose.</a:t>
            </a:r>
          </a:p>
          <a:p>
            <a:pPr algn="just"/>
            <a:r>
              <a:rPr lang="lt-LT" dirty="0" smtClean="0"/>
              <a:t>Už neįgaliųjų integravimą į kultūrą atsakinga LR Vyriausybė ir savivaldybės bei jų paskirtos įstaigos.</a:t>
            </a:r>
          </a:p>
          <a:p>
            <a:pPr algn="just"/>
            <a:r>
              <a:rPr lang="lt-LT" dirty="0" smtClean="0"/>
              <a:t>Iš valstybės ir savivaldybių lėšų remiami neįgaliųjų asociacijų organizuojami kultūros renginiai.</a:t>
            </a:r>
          </a:p>
          <a:p>
            <a:pPr marL="0" indent="0" algn="just">
              <a:buNone/>
            </a:pPr>
            <a:r>
              <a:rPr lang="lt-LT" sz="2000" dirty="0"/>
              <a:t>/</a:t>
            </a:r>
            <a:r>
              <a:rPr lang="lt-LT" sz="2000" i="1" dirty="0"/>
              <a:t>Kultūros paslaugų prieinamumo žmonėms su negalia didinimas: esamos situacijos analizė</a:t>
            </a:r>
            <a:r>
              <a:rPr lang="lt-LT" sz="2000" dirty="0"/>
              <a:t>, 2018.</a:t>
            </a:r>
          </a:p>
          <a:p>
            <a:pPr marL="0" indent="0" algn="just">
              <a:buNone/>
            </a:pPr>
            <a:endParaRPr lang="lt-LT" dirty="0"/>
          </a:p>
        </p:txBody>
      </p:sp>
    </p:spTree>
    <p:extLst>
      <p:ext uri="{BB962C8B-B14F-4D97-AF65-F5344CB8AC3E}">
        <p14:creationId xmlns:p14="http://schemas.microsoft.com/office/powerpoint/2010/main" val="208691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2800" dirty="0" smtClean="0"/>
              <a:t>Informacijos prieinamumas regos negalią turintiems žmonėms</a:t>
            </a:r>
            <a:endParaRPr lang="lt-LT" sz="2800" dirty="0"/>
          </a:p>
        </p:txBody>
      </p:sp>
      <p:sp>
        <p:nvSpPr>
          <p:cNvPr id="4" name="Turinio vietos rezervavimo ženklas 3"/>
          <p:cNvSpPr>
            <a:spLocks noGrp="1"/>
          </p:cNvSpPr>
          <p:nvPr>
            <p:ph sz="half" idx="1"/>
          </p:nvPr>
        </p:nvSpPr>
        <p:spPr/>
        <p:txBody>
          <a:bodyPr/>
          <a:lstStyle/>
          <a:p>
            <a:pPr marL="0" indent="0">
              <a:buNone/>
            </a:pPr>
            <a:r>
              <a:rPr lang="lt-LT" sz="2000" b="1" dirty="0" smtClean="0"/>
              <a:t>Lietuvos aklųjų biblioteka </a:t>
            </a:r>
            <a:r>
              <a:rPr lang="lt-LT" sz="2000" dirty="0" smtClean="0"/>
              <a:t>– LRKM pavaldi valstybės biudžetinė įstaiga</a:t>
            </a:r>
          </a:p>
          <a:p>
            <a:r>
              <a:rPr lang="lt-LT" sz="2000" dirty="0" smtClean="0"/>
              <a:t>Pagrindinė ir didžiausia specialiųjų formatų leidinių leidėja</a:t>
            </a:r>
          </a:p>
          <a:p>
            <a:r>
              <a:rPr lang="lt-LT" sz="2000" dirty="0" smtClean="0"/>
              <a:t>Aptarnavimo tinklas visoje Lietuvoje</a:t>
            </a:r>
          </a:p>
          <a:p>
            <a:r>
              <a:rPr lang="lt-LT" sz="2000" dirty="0" smtClean="0"/>
              <a:t>Kultūros renginiai</a:t>
            </a:r>
          </a:p>
          <a:p>
            <a:r>
              <a:rPr lang="lt-LT" sz="2000" dirty="0" smtClean="0"/>
              <a:t>Edukaciniai renginiai</a:t>
            </a:r>
          </a:p>
          <a:p>
            <a:r>
              <a:rPr lang="lt-LT" sz="2000" dirty="0" smtClean="0"/>
              <a:t>Priemonės, įranga ir mokymai informacijos vartotojams su negalia</a:t>
            </a:r>
          </a:p>
          <a:p>
            <a:pPr marL="0" indent="0">
              <a:buNone/>
            </a:pPr>
            <a:r>
              <a:rPr lang="lt-LT" dirty="0" smtClean="0"/>
              <a:t>/www.labiblioteka.lt</a:t>
            </a:r>
          </a:p>
          <a:p>
            <a:endParaRPr lang="lt-LT" dirty="0" smtClean="0"/>
          </a:p>
          <a:p>
            <a:endParaRPr lang="lt-LT" dirty="0"/>
          </a:p>
        </p:txBody>
      </p:sp>
      <p:pic>
        <p:nvPicPr>
          <p:cNvPr id="6" name="Turinio vietos rezervavimo ženklas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1869" y="2783459"/>
            <a:ext cx="1477847" cy="1524657"/>
          </a:xfrm>
        </p:spPr>
      </p:pic>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3376" y="4397417"/>
            <a:ext cx="2581275" cy="1771650"/>
          </a:xfrm>
          <a:prstGeom prst="rect">
            <a:avLst/>
          </a:prstGeom>
        </p:spPr>
      </p:pic>
      <p:pic>
        <p:nvPicPr>
          <p:cNvPr id="10" name="Paveikslėlis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838" y="2438483"/>
            <a:ext cx="2628900" cy="1743075"/>
          </a:xfrm>
          <a:prstGeom prst="rect">
            <a:avLst/>
          </a:prstGeom>
        </p:spPr>
      </p:pic>
    </p:spTree>
    <p:extLst>
      <p:ext uri="{BB962C8B-B14F-4D97-AF65-F5344CB8AC3E}">
        <p14:creationId xmlns:p14="http://schemas.microsoft.com/office/powerpoint/2010/main" val="177278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p:txBody>
          <a:bodyPr/>
          <a:lstStyle/>
          <a:p>
            <a:r>
              <a:rPr lang="lt-LT" dirty="0" smtClean="0"/>
              <a:t>Konvencijos įgyvendinimo Lietuvoje ataskaitos</a:t>
            </a:r>
            <a:endParaRPr lang="lt-LT" dirty="0"/>
          </a:p>
        </p:txBody>
      </p:sp>
      <p:sp>
        <p:nvSpPr>
          <p:cNvPr id="5" name="Turinio vietos rezervavimo ženklas 4"/>
          <p:cNvSpPr>
            <a:spLocks noGrp="1"/>
          </p:cNvSpPr>
          <p:nvPr>
            <p:ph sz="half" idx="1"/>
          </p:nvPr>
        </p:nvSpPr>
        <p:spPr/>
        <p:txBody>
          <a:bodyPr>
            <a:normAutofit lnSpcReduction="10000"/>
          </a:bodyPr>
          <a:lstStyle/>
          <a:p>
            <a:pPr algn="just"/>
            <a:r>
              <a:rPr lang="lt-LT" dirty="0" smtClean="0"/>
              <a:t>Pirminę Konvencijos įgyvendinimo ataskaitą Lietuva pateikė 2012 m. Tais pačiais metais LR Vyriausybė patvirtino neįgaliųjų socialinės integracijos programą, kurios vienas iš tikslų – užtikrinti Konvencijos įgyvendinimo nuostatas.</a:t>
            </a:r>
          </a:p>
          <a:p>
            <a:pPr algn="just"/>
            <a:r>
              <a:rPr lang="lt-LT" dirty="0" smtClean="0"/>
              <a:t>Lietuvos neįgaliųjų forumas 2015 m. pateikė alternatyviąją ataskaitą, vertinant realią neįgaliųjų teisių užtikrinimo situaciją šalyje.</a:t>
            </a:r>
            <a:endParaRPr lang="lt-LT" dirty="0"/>
          </a:p>
        </p:txBody>
      </p:sp>
      <p:sp>
        <p:nvSpPr>
          <p:cNvPr id="6" name="Turinio vietos rezervavimo ženklas 5"/>
          <p:cNvSpPr>
            <a:spLocks noGrp="1"/>
          </p:cNvSpPr>
          <p:nvPr>
            <p:ph sz="half" idx="2"/>
          </p:nvPr>
        </p:nvSpPr>
        <p:spPr/>
        <p:txBody>
          <a:bodyPr>
            <a:normAutofit lnSpcReduction="10000"/>
          </a:bodyPr>
          <a:lstStyle/>
          <a:p>
            <a:pPr marL="0" indent="0">
              <a:buNone/>
            </a:pPr>
            <a:r>
              <a:rPr lang="lt-LT" dirty="0" smtClean="0"/>
              <a:t>LNF ataskaitoje galima išskirti 3 pagrindines kultūrinės </a:t>
            </a:r>
            <a:r>
              <a:rPr lang="lt-LT" dirty="0" err="1" smtClean="0"/>
              <a:t>įtraukties</a:t>
            </a:r>
            <a:r>
              <a:rPr lang="lt-LT" dirty="0" smtClean="0"/>
              <a:t> ir prieinamumo užtikrinimo problemas:</a:t>
            </a:r>
          </a:p>
          <a:p>
            <a:r>
              <a:rPr lang="lt-LT" dirty="0"/>
              <a:t>k</a:t>
            </a:r>
            <a:r>
              <a:rPr lang="lt-LT" dirty="0" smtClean="0"/>
              <a:t>ultūros įstaigų ir jų infrastruktūros prieinamumas neįgaliesiems;</a:t>
            </a:r>
          </a:p>
          <a:p>
            <a:r>
              <a:rPr lang="lt-LT" dirty="0"/>
              <a:t>i</a:t>
            </a:r>
            <a:r>
              <a:rPr lang="lt-LT" dirty="0" smtClean="0"/>
              <a:t>nformacijos apie kultūros renginius ir teikiamas paslaugas prieinamumas neįgaliesiems;</a:t>
            </a:r>
          </a:p>
          <a:p>
            <a:r>
              <a:rPr lang="lt-LT" dirty="0"/>
              <a:t>k</a:t>
            </a:r>
            <a:r>
              <a:rPr lang="lt-LT" dirty="0" smtClean="0"/>
              <a:t>ultūros renginių pritaikomumas spec. poreikiams.</a:t>
            </a:r>
            <a:endParaRPr lang="lt-LT" dirty="0"/>
          </a:p>
        </p:txBody>
      </p:sp>
    </p:spTree>
    <p:extLst>
      <p:ext uri="{BB962C8B-B14F-4D97-AF65-F5344CB8AC3E}">
        <p14:creationId xmlns:p14="http://schemas.microsoft.com/office/powerpoint/2010/main" val="280165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LR kultūros ministerijos iniciatyvos</a:t>
            </a:r>
            <a:endParaRPr lang="lt-LT" dirty="0"/>
          </a:p>
        </p:txBody>
      </p:sp>
      <p:sp>
        <p:nvSpPr>
          <p:cNvPr id="3" name="Turinio vietos rezervavimo ženklas 2"/>
          <p:cNvSpPr>
            <a:spLocks noGrp="1"/>
          </p:cNvSpPr>
          <p:nvPr>
            <p:ph idx="1"/>
          </p:nvPr>
        </p:nvSpPr>
        <p:spPr/>
        <p:txBody>
          <a:bodyPr>
            <a:normAutofit lnSpcReduction="10000"/>
          </a:bodyPr>
          <a:lstStyle/>
          <a:p>
            <a:pPr algn="just"/>
            <a:r>
              <a:rPr lang="lt-LT" dirty="0"/>
              <a:t>2016 m. Kultūros ministerija kartu su asociacija „Lietuvos neįgaliųjų forumas“, kitų neįgaliųjų organizacijų atstovais aptarė neįgaliesiems skirtų kultūros paslaugų plėtrą. Vyko diskusija su kultūros įstaigų vadovais ir atstovais dėl </a:t>
            </a:r>
            <a:r>
              <a:rPr lang="lt-LT" b="1" dirty="0"/>
              <a:t>neįgaliesiems skirtų kultūros paslaugų plėtros teatruose, koncertinėse įstaigose, muziejuose, bibliotekose, kultūros paveldo objektuose</a:t>
            </a:r>
            <a:r>
              <a:rPr lang="lt-LT" dirty="0"/>
              <a:t> ir kt. </a:t>
            </a:r>
          </a:p>
          <a:p>
            <a:pPr algn="just"/>
            <a:r>
              <a:rPr lang="lt-LT" dirty="0"/>
              <a:t>2017 m. Kultūros ministerijos bei Lietuvos neįgaliųjų tarybos prie Socialinės apsaugos ir darbo ministerijos narių susitikime buvo tariamasi, kad negalią turintiems vaikams ir jaunuoliams bei juos lydintiems asmenims atsirastų </a:t>
            </a:r>
            <a:r>
              <a:rPr lang="lt-LT" b="1" dirty="0"/>
              <a:t>galimybė nemokamai lankytis muziejuose, teatruose ir kitose kultūros įstaigose</a:t>
            </a:r>
            <a:r>
              <a:rPr lang="lt-LT" dirty="0"/>
              <a:t>. </a:t>
            </a:r>
          </a:p>
        </p:txBody>
      </p:sp>
    </p:spTree>
    <p:extLst>
      <p:ext uri="{BB962C8B-B14F-4D97-AF65-F5344CB8AC3E}">
        <p14:creationId xmlns:p14="http://schemas.microsoft.com/office/powerpoint/2010/main" val="110696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lstStyle/>
          <a:p>
            <a:r>
              <a:rPr lang="lt-LT" dirty="0" smtClean="0"/>
              <a:t>GEROSIOS PATIRTIES PAVYZDŽIAI</a:t>
            </a:r>
            <a:endParaRPr lang="lt-LT" dirty="0"/>
          </a:p>
        </p:txBody>
      </p:sp>
      <p:sp>
        <p:nvSpPr>
          <p:cNvPr id="3" name="Antrinis pavadinimas 2"/>
          <p:cNvSpPr>
            <a:spLocks noGrp="1"/>
          </p:cNvSpPr>
          <p:nvPr>
            <p:ph type="subTitle" idx="1"/>
          </p:nvPr>
        </p:nvSpPr>
        <p:spPr/>
        <p:txBody>
          <a:bodyPr/>
          <a:lstStyle/>
          <a:p>
            <a:endParaRPr lang="lt-LT"/>
          </a:p>
        </p:txBody>
      </p:sp>
    </p:spTree>
    <p:extLst>
      <p:ext uri="{BB962C8B-B14F-4D97-AF65-F5344CB8AC3E}">
        <p14:creationId xmlns:p14="http://schemas.microsoft.com/office/powerpoint/2010/main" val="3304676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ctrTitle"/>
          </p:nvPr>
        </p:nvSpPr>
        <p:spPr/>
        <p:txBody>
          <a:bodyPr/>
          <a:lstStyle/>
          <a:p>
            <a:r>
              <a:rPr lang="lt-LT" dirty="0" smtClean="0"/>
              <a:t>TV ir kino filmai</a:t>
            </a:r>
            <a:endParaRPr lang="lt-LT" dirty="0"/>
          </a:p>
        </p:txBody>
      </p:sp>
      <p:sp>
        <p:nvSpPr>
          <p:cNvPr id="6" name="Antrinis pavadinimas 5"/>
          <p:cNvSpPr>
            <a:spLocks noGrp="1"/>
          </p:cNvSpPr>
          <p:nvPr>
            <p:ph type="subTitle" idx="1"/>
          </p:nvPr>
        </p:nvSpPr>
        <p:spPr/>
        <p:txBody>
          <a:bodyPr/>
          <a:lstStyle/>
          <a:p>
            <a:r>
              <a:rPr lang="lt-LT" dirty="0" smtClean="0"/>
              <a:t>TV laidų ir programų, kino filmų pritaikymas regos ir klausos negalią turintiems žmonėms</a:t>
            </a:r>
            <a:endParaRPr lang="lt-LT" dirty="0"/>
          </a:p>
        </p:txBody>
      </p:sp>
    </p:spTree>
    <p:extLst>
      <p:ext uri="{BB962C8B-B14F-4D97-AF65-F5344CB8AC3E}">
        <p14:creationId xmlns:p14="http://schemas.microsoft.com/office/powerpoint/2010/main" val="3271095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2800" dirty="0" smtClean="0"/>
              <a:t>TV programų prieinamumas žmonėms su regos ir klausos negalia</a:t>
            </a:r>
            <a:endParaRPr lang="lt-LT" sz="2800" dirty="0"/>
          </a:p>
        </p:txBody>
      </p:sp>
      <p:sp>
        <p:nvSpPr>
          <p:cNvPr id="4" name="Turinio vietos rezervavimo ženklas 3"/>
          <p:cNvSpPr>
            <a:spLocks noGrp="1"/>
          </p:cNvSpPr>
          <p:nvPr>
            <p:ph sz="half" idx="1"/>
          </p:nvPr>
        </p:nvSpPr>
        <p:spPr/>
        <p:txBody>
          <a:bodyPr/>
          <a:lstStyle/>
          <a:p>
            <a:r>
              <a:rPr lang="lt-LT" dirty="0" smtClean="0"/>
              <a:t>ES šalyse</a:t>
            </a:r>
          </a:p>
          <a:p>
            <a:r>
              <a:rPr lang="lt-LT" dirty="0" smtClean="0"/>
              <a:t>Programos su subtitrais -  20-100 proc.</a:t>
            </a:r>
          </a:p>
          <a:p>
            <a:r>
              <a:rPr lang="lt-LT" dirty="0" smtClean="0"/>
              <a:t>Su vertimu į gestų kalbą  -  2-20 proc.</a:t>
            </a:r>
          </a:p>
          <a:p>
            <a:r>
              <a:rPr lang="lt-LT" dirty="0" smtClean="0"/>
              <a:t>Su garsiniu vaizdavimu   -   3-20 proc.</a:t>
            </a:r>
          </a:p>
          <a:p>
            <a:endParaRPr lang="lt-LT" dirty="0"/>
          </a:p>
          <a:p>
            <a:endParaRPr lang="lt-LT" dirty="0" smtClean="0"/>
          </a:p>
          <a:p>
            <a:pPr marL="0" indent="0">
              <a:buNone/>
            </a:pPr>
            <a:r>
              <a:rPr lang="lt-LT" sz="1800" dirty="0" smtClean="0"/>
              <a:t>/</a:t>
            </a:r>
            <a:r>
              <a:rPr lang="lt-LT" sz="1800" i="1" dirty="0" smtClean="0"/>
              <a:t>Teisinė bazė nespėja su universaliuoju dizainu</a:t>
            </a:r>
            <a:r>
              <a:rPr lang="lt-LT" sz="1800" dirty="0" smtClean="0"/>
              <a:t>, 2019.</a:t>
            </a:r>
            <a:endParaRPr lang="lt-LT" sz="1800" dirty="0"/>
          </a:p>
        </p:txBody>
      </p:sp>
      <p:sp>
        <p:nvSpPr>
          <p:cNvPr id="5" name="Turinio vietos rezervavimo ženklas 4"/>
          <p:cNvSpPr>
            <a:spLocks noGrp="1"/>
          </p:cNvSpPr>
          <p:nvPr>
            <p:ph sz="half" idx="2"/>
          </p:nvPr>
        </p:nvSpPr>
        <p:spPr/>
        <p:txBody>
          <a:bodyPr/>
          <a:lstStyle/>
          <a:p>
            <a:r>
              <a:rPr lang="lt-LT" dirty="0" smtClean="0"/>
              <a:t>Lietuvoje</a:t>
            </a:r>
          </a:p>
          <a:p>
            <a:r>
              <a:rPr lang="lt-LT" dirty="0" smtClean="0"/>
              <a:t> 5,8 proc.</a:t>
            </a:r>
          </a:p>
          <a:p>
            <a:r>
              <a:rPr lang="lt-LT" dirty="0" smtClean="0"/>
              <a:t>5,4 proc.</a:t>
            </a:r>
          </a:p>
          <a:p>
            <a:r>
              <a:rPr lang="lt-LT" dirty="0" smtClean="0"/>
              <a:t>Nesiekia 1 proc.</a:t>
            </a:r>
            <a:endParaRPr lang="lt-LT" dirty="0"/>
          </a:p>
        </p:txBody>
      </p:sp>
    </p:spTree>
    <p:extLst>
      <p:ext uri="{BB962C8B-B14F-4D97-AF65-F5344CB8AC3E}">
        <p14:creationId xmlns:p14="http://schemas.microsoft.com/office/powerpoint/2010/main" val="76140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2800" dirty="0" smtClean="0"/>
              <a:t>TV ir kino filmų prieinamumas regos ir klausos negalią turintiems žmonėms</a:t>
            </a:r>
            <a:endParaRPr lang="lt-LT" sz="2800" dirty="0"/>
          </a:p>
        </p:txBody>
      </p:sp>
      <p:sp>
        <p:nvSpPr>
          <p:cNvPr id="4" name="Turinio vietos rezervavimo ženklas 3"/>
          <p:cNvSpPr>
            <a:spLocks noGrp="1"/>
          </p:cNvSpPr>
          <p:nvPr>
            <p:ph sz="half" idx="1"/>
          </p:nvPr>
        </p:nvSpPr>
        <p:spPr/>
        <p:txBody>
          <a:bodyPr>
            <a:normAutofit fontScale="92500" lnSpcReduction="10000"/>
          </a:bodyPr>
          <a:lstStyle/>
          <a:p>
            <a:pPr marL="0" indent="0">
              <a:buNone/>
            </a:pPr>
            <a:r>
              <a:rPr lang="lt-LT" sz="2000" dirty="0" smtClean="0"/>
              <a:t>Daugiau kaip 65 proc. negalią turinčių žmonių nori lankytis kino teatruose, nes:</a:t>
            </a:r>
          </a:p>
          <a:p>
            <a:r>
              <a:rPr lang="lt-LT" sz="2000" dirty="0" smtClean="0"/>
              <a:t> nori leisti laisvalaikį su draugais arba šeimos nariais (65,2 proc.)</a:t>
            </a:r>
          </a:p>
          <a:p>
            <a:r>
              <a:rPr lang="lt-LT" sz="2000" dirty="0"/>
              <a:t>n</a:t>
            </a:r>
            <a:r>
              <a:rPr lang="lt-LT" sz="2000" dirty="0" smtClean="0"/>
              <a:t>ori dalyvauti visuomenės gyvenime (33 proc.)</a:t>
            </a:r>
          </a:p>
          <a:p>
            <a:r>
              <a:rPr lang="lt-LT" sz="2000" dirty="0" smtClean="0"/>
              <a:t>domisi profesionaliuoju menu (20,7 proc.)</a:t>
            </a:r>
          </a:p>
          <a:p>
            <a:pPr marL="0" indent="0">
              <a:buNone/>
            </a:pPr>
            <a:r>
              <a:rPr lang="lt-LT" sz="2000" b="1" dirty="0" smtClean="0"/>
              <a:t>Kodėl nesilanko dažniau? </a:t>
            </a:r>
          </a:p>
          <a:p>
            <a:pPr marL="0" indent="0">
              <a:buNone/>
            </a:pPr>
            <a:r>
              <a:rPr lang="lt-LT" sz="2000" dirty="0" smtClean="0"/>
              <a:t>Kino filmų nepritaikymas (33 proc.)</a:t>
            </a:r>
          </a:p>
          <a:p>
            <a:pPr marL="0" indent="0">
              <a:buNone/>
            </a:pPr>
            <a:endParaRPr lang="lt-LT" sz="2000" dirty="0" smtClean="0"/>
          </a:p>
          <a:p>
            <a:pPr marL="0" indent="0">
              <a:buNone/>
            </a:pPr>
            <a:r>
              <a:rPr lang="lt-LT" sz="2000" dirty="0" smtClean="0"/>
              <a:t>/ </a:t>
            </a:r>
            <a:r>
              <a:rPr lang="lt-LT" sz="2000" i="1" dirty="0" smtClean="0"/>
              <a:t>Kultūros paslaugų prieinamumo žmonėms su negalia didinimas: esamos situacijos analizė</a:t>
            </a:r>
            <a:r>
              <a:rPr lang="lt-LT" sz="2000" dirty="0" smtClean="0"/>
              <a:t>, 2018.</a:t>
            </a:r>
          </a:p>
          <a:p>
            <a:pPr marL="0" indent="0">
              <a:buNone/>
            </a:pPr>
            <a:endParaRPr lang="lt-LT" dirty="0" smtClean="0"/>
          </a:p>
          <a:p>
            <a:endParaRPr lang="lt-LT" dirty="0"/>
          </a:p>
        </p:txBody>
      </p:sp>
      <p:sp>
        <p:nvSpPr>
          <p:cNvPr id="5" name="Turinio vietos rezervavimo ženklas 4"/>
          <p:cNvSpPr>
            <a:spLocks noGrp="1"/>
          </p:cNvSpPr>
          <p:nvPr>
            <p:ph sz="half" idx="2"/>
          </p:nvPr>
        </p:nvSpPr>
        <p:spPr/>
        <p:txBody>
          <a:bodyPr>
            <a:normAutofit fontScale="92500" lnSpcReduction="10000"/>
          </a:bodyPr>
          <a:lstStyle/>
          <a:p>
            <a:pPr marL="0" indent="0" algn="just">
              <a:buNone/>
            </a:pPr>
            <a:r>
              <a:rPr lang="lt-LT" dirty="0" smtClean="0"/>
              <a:t>2019 m. LRT eteryje pasirodė pirmasis neregiams pritaikytas TV serialas „Laisvės kaina. Disidentai“. Garsinį vaizdavimą  jam sukūrė VU Kauno fakulteto dėstytoja dr. Laura </a:t>
            </a:r>
            <a:r>
              <a:rPr lang="lt-LT" dirty="0" err="1" smtClean="0"/>
              <a:t>Niedzviegienė</a:t>
            </a:r>
            <a:r>
              <a:rPr lang="lt-LT" dirty="0" smtClean="0"/>
              <a:t> ir jos studentė Kristina </a:t>
            </a:r>
            <a:r>
              <a:rPr lang="lt-LT" dirty="0" err="1" smtClean="0"/>
              <a:t>Meilūnaitė</a:t>
            </a:r>
            <a:r>
              <a:rPr lang="lt-LT" dirty="0" smtClean="0"/>
              <a:t>. </a:t>
            </a:r>
          </a:p>
          <a:p>
            <a:pPr marL="0" indent="0" algn="just">
              <a:buNone/>
            </a:pPr>
            <a:r>
              <a:rPr lang="lt-LT" dirty="0" smtClean="0"/>
              <a:t>Jų parengtą komentarą įskaitė aktoriai Giedrius Arbačiauskas ir Ignas Ciplijauskas.</a:t>
            </a:r>
          </a:p>
          <a:p>
            <a:pPr marL="0" indent="0" algn="just">
              <a:buNone/>
            </a:pPr>
            <a:endParaRPr lang="lt-LT" dirty="0"/>
          </a:p>
          <a:p>
            <a:pPr marL="0" indent="0" algn="just">
              <a:buNone/>
            </a:pPr>
            <a:r>
              <a:rPr lang="lt-LT" dirty="0" smtClean="0"/>
              <a:t>/</a:t>
            </a:r>
            <a:r>
              <a:rPr lang="lt-LT" sz="1900" dirty="0" err="1" smtClean="0"/>
              <a:t>Astrauskienė</a:t>
            </a:r>
            <a:r>
              <a:rPr lang="lt-LT" sz="1900" dirty="0" smtClean="0"/>
              <a:t>, J. </a:t>
            </a:r>
            <a:r>
              <a:rPr lang="lt-LT" sz="1900" i="1" dirty="0" smtClean="0"/>
              <a:t>Garsinis vaizdavimas įgauna pagreitį</a:t>
            </a:r>
            <a:r>
              <a:rPr lang="lt-LT" sz="1900" dirty="0" smtClean="0"/>
              <a:t>, 2019. </a:t>
            </a:r>
            <a:endParaRPr lang="lt-LT" sz="1900" dirty="0"/>
          </a:p>
        </p:txBody>
      </p:sp>
    </p:spTree>
    <p:extLst>
      <p:ext uri="{BB962C8B-B14F-4D97-AF65-F5344CB8AC3E}">
        <p14:creationId xmlns:p14="http://schemas.microsoft.com/office/powerpoint/2010/main" val="57609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p:txBody>
          <a:bodyPr/>
          <a:lstStyle/>
          <a:p>
            <a:r>
              <a:rPr lang="lt-LT" dirty="0" smtClean="0"/>
              <a:t>Žmonės su negalia Lietuvoje</a:t>
            </a:r>
            <a:endParaRPr lang="lt-LT" dirty="0"/>
          </a:p>
        </p:txBody>
      </p:sp>
      <p:sp>
        <p:nvSpPr>
          <p:cNvPr id="3" name="Turinio vietos rezervavimo ženklas 2"/>
          <p:cNvSpPr>
            <a:spLocks noGrp="1"/>
          </p:cNvSpPr>
          <p:nvPr>
            <p:ph sz="half" idx="1"/>
          </p:nvPr>
        </p:nvSpPr>
        <p:spPr/>
        <p:txBody>
          <a:bodyPr>
            <a:normAutofit lnSpcReduction="10000"/>
          </a:bodyPr>
          <a:lstStyle/>
          <a:p>
            <a:pPr marL="0" indent="0">
              <a:buNone/>
            </a:pPr>
            <a:r>
              <a:rPr lang="lt-LT" sz="2000" dirty="0" smtClean="0"/>
              <a:t>LR Socialinės apsaugos ir darbo ministerijos duomenimis, žmonės su negalia sudaro apie</a:t>
            </a:r>
          </a:p>
          <a:p>
            <a:pPr marL="0" indent="0">
              <a:buNone/>
            </a:pPr>
            <a:r>
              <a:rPr lang="lt-LT" sz="2000" dirty="0" smtClean="0"/>
              <a:t> </a:t>
            </a:r>
            <a:r>
              <a:rPr lang="lt-LT" sz="2800" dirty="0" smtClean="0"/>
              <a:t>8,5 proc. </a:t>
            </a:r>
            <a:r>
              <a:rPr lang="lt-LT" sz="2000" dirty="0" smtClean="0"/>
              <a:t>visų Lietuvos gyventojų.</a:t>
            </a:r>
          </a:p>
          <a:p>
            <a:pPr marL="0" indent="0">
              <a:buNone/>
            </a:pPr>
            <a:r>
              <a:rPr lang="lt-LT" sz="2000" dirty="0" smtClean="0"/>
              <a:t>Iš jų: </a:t>
            </a:r>
          </a:p>
          <a:p>
            <a:pPr marL="0" indent="0">
              <a:buNone/>
            </a:pPr>
            <a:r>
              <a:rPr lang="lt-LT" sz="2000" dirty="0" smtClean="0"/>
              <a:t>Judėjimo negalia – 27 proc.</a:t>
            </a:r>
          </a:p>
          <a:p>
            <a:pPr marL="0" indent="0">
              <a:buNone/>
            </a:pPr>
            <a:r>
              <a:rPr lang="lt-LT" sz="2000" dirty="0" smtClean="0"/>
              <a:t>Vidaus ligos, kiti sutrikimai – 55 proc.</a:t>
            </a:r>
          </a:p>
          <a:p>
            <a:pPr marL="0" indent="0">
              <a:buNone/>
            </a:pPr>
            <a:r>
              <a:rPr lang="lt-LT" sz="2000" dirty="0" smtClean="0"/>
              <a:t>Regos negalia – 3 proc.</a:t>
            </a:r>
          </a:p>
          <a:p>
            <a:pPr marL="0" indent="0">
              <a:buNone/>
            </a:pPr>
            <a:r>
              <a:rPr lang="lt-LT" sz="2000" dirty="0" smtClean="0"/>
              <a:t>Klausos negalia – 3 proc.</a:t>
            </a:r>
            <a:endParaRPr lang="en-US" sz="2000" dirty="0" smtClean="0"/>
          </a:p>
          <a:p>
            <a:pPr marL="0" indent="0">
              <a:buNone/>
            </a:pPr>
            <a:r>
              <a:rPr lang="en-US" sz="2000" dirty="0" err="1" smtClean="0"/>
              <a:t>Psichin</a:t>
            </a:r>
            <a:r>
              <a:rPr lang="lt-LT" sz="2000" dirty="0" smtClean="0"/>
              <a:t>ė negalia – 9 proc.</a:t>
            </a:r>
          </a:p>
          <a:p>
            <a:pPr marL="0" indent="0">
              <a:buNone/>
            </a:pPr>
            <a:r>
              <a:rPr lang="lt-LT" sz="2000" dirty="0" smtClean="0"/>
              <a:t>Intelekto sutrikimai – 3 proc.</a:t>
            </a:r>
          </a:p>
          <a:p>
            <a:pPr marL="0" indent="0">
              <a:buNone/>
            </a:pPr>
            <a:endParaRPr lang="lt-LT" sz="2000" dirty="0" smtClean="0"/>
          </a:p>
          <a:p>
            <a:pPr marL="0" indent="0">
              <a:buNone/>
            </a:pPr>
            <a:endParaRPr lang="lt-LT" dirty="0"/>
          </a:p>
        </p:txBody>
      </p:sp>
      <p:pic>
        <p:nvPicPr>
          <p:cNvPr id="6" name="Turinio vietos rezervavimo ženklas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01693" y="2896235"/>
            <a:ext cx="1905000" cy="1905000"/>
          </a:xfrm>
        </p:spPr>
      </p:pic>
    </p:spTree>
    <p:extLst>
      <p:ext uri="{BB962C8B-B14F-4D97-AF65-F5344CB8AC3E}">
        <p14:creationId xmlns:p14="http://schemas.microsoft.com/office/powerpoint/2010/main" val="290978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2400" dirty="0" smtClean="0"/>
              <a:t>TV turinio pritaikymas klausos negalią turintiems žmonėms</a:t>
            </a:r>
            <a:endParaRPr lang="lt-LT" sz="2400" dirty="0"/>
          </a:p>
        </p:txBody>
      </p:sp>
      <p:sp>
        <p:nvSpPr>
          <p:cNvPr id="3" name="Turinio vietos rezervavimo ženklas 2"/>
          <p:cNvSpPr>
            <a:spLocks noGrp="1"/>
          </p:cNvSpPr>
          <p:nvPr>
            <p:ph idx="1"/>
          </p:nvPr>
        </p:nvSpPr>
        <p:spPr/>
        <p:txBody>
          <a:bodyPr>
            <a:normAutofit fontScale="25000" lnSpcReduction="20000"/>
          </a:bodyPr>
          <a:lstStyle/>
          <a:p>
            <a:pPr marL="0" indent="0" algn="just">
              <a:buNone/>
            </a:pPr>
            <a:r>
              <a:rPr lang="lt-LT" sz="8000" dirty="0" smtClean="0"/>
              <a:t>LRT kurtiesiems ir neprigirdintiesiems pritaiko (</a:t>
            </a:r>
            <a:r>
              <a:rPr lang="lt-LT" sz="8000" dirty="0" err="1" smtClean="0"/>
              <a:t>subtitruoja</a:t>
            </a:r>
            <a:r>
              <a:rPr lang="lt-LT" sz="8000" dirty="0" smtClean="0"/>
              <a:t>) </a:t>
            </a:r>
            <a:r>
              <a:rPr lang="lt-LT" sz="8000" dirty="0"/>
              <a:t>tik apie 10 proc. transliuojamo turinio. </a:t>
            </a:r>
            <a:r>
              <a:rPr lang="lt-LT" sz="8000" dirty="0" smtClean="0"/>
              <a:t>Visuomeninis transliuotojas </a:t>
            </a:r>
            <a:r>
              <a:rPr lang="lt-LT" sz="8000" dirty="0"/>
              <a:t>ne tik </a:t>
            </a:r>
            <a:r>
              <a:rPr lang="lt-LT" sz="8000" dirty="0" err="1"/>
              <a:t>subtitruoja</a:t>
            </a:r>
            <a:r>
              <a:rPr lang="lt-LT" sz="8000" dirty="0"/>
              <a:t> laidas ir filmus, tačiau kai kurios laidos, </a:t>
            </a:r>
            <a:r>
              <a:rPr lang="lt-LT" sz="8000" dirty="0" smtClean="0"/>
              <a:t>pavyzdžiui, </a:t>
            </a:r>
            <a:r>
              <a:rPr lang="lt-LT" sz="8000" dirty="0"/>
              <a:t>žinios yra verčiamos į lietuvių gestų kalbą. Atsižvelgiant į tai, kad lietuvių gestų kalba yra pripažinta kurčiųjų gimtąja </a:t>
            </a:r>
            <a:r>
              <a:rPr lang="lt-LT" sz="8000" dirty="0" smtClean="0"/>
              <a:t>kalba </a:t>
            </a:r>
            <a:r>
              <a:rPr lang="lt-LT" sz="8000" dirty="0"/>
              <a:t>LR neįgaliųjų socialinės integracijos </a:t>
            </a:r>
            <a:r>
              <a:rPr lang="lt-LT" sz="8000" dirty="0" smtClean="0"/>
              <a:t>įstatymu, pritaikymas žmonėms su klausos negalia yra nedidelis, ypač lyginant su kitomis šalimis (N. Zelandija – 98 proc., Latvija – 25 proc., Lenkija – 50 proc.)</a:t>
            </a:r>
          </a:p>
          <a:p>
            <a:pPr marL="0" indent="0" algn="just">
              <a:buNone/>
            </a:pPr>
            <a:r>
              <a:rPr lang="lt-LT" sz="8000" dirty="0" smtClean="0"/>
              <a:t>Vienintelis </a:t>
            </a:r>
            <a:r>
              <a:rPr lang="lt-LT" sz="8000" dirty="0"/>
              <a:t>festivalis Lietuvoje, kuris šiuo metu pritaiko filmus žmonėms su klausos negalia, yra </a:t>
            </a:r>
            <a:r>
              <a:rPr lang="lt-LT" sz="8000" i="1" dirty="0"/>
              <a:t>Nepatogus kinas</a:t>
            </a:r>
            <a:r>
              <a:rPr lang="lt-LT" sz="8000" dirty="0"/>
              <a:t>. Pirmą kartą 6 filmus iš 50 filmų programos kurtiesiems ir neprigirdintiems pritaikė 2017 </a:t>
            </a:r>
            <a:r>
              <a:rPr lang="lt-LT" sz="8000" dirty="0" smtClean="0"/>
              <a:t>m., 2018 </a:t>
            </a:r>
            <a:r>
              <a:rPr lang="lt-LT" sz="8000" dirty="0"/>
              <a:t>m</a:t>
            </a:r>
            <a:r>
              <a:rPr lang="lt-LT" sz="8000" dirty="0" smtClean="0"/>
              <a:t>. pritaikyti keletas filmų </a:t>
            </a:r>
            <a:r>
              <a:rPr lang="lt-LT" sz="8000" dirty="0"/>
              <a:t>žmonėms su regos negalia</a:t>
            </a:r>
            <a:r>
              <a:rPr lang="lt-LT" sz="8000" dirty="0" smtClean="0"/>
              <a:t>.</a:t>
            </a:r>
          </a:p>
          <a:p>
            <a:pPr marL="0" indent="0" algn="just">
              <a:buNone/>
            </a:pPr>
            <a:endParaRPr lang="lt-LT" dirty="0" smtClean="0"/>
          </a:p>
          <a:p>
            <a:pPr marL="0" indent="0" algn="just">
              <a:buNone/>
            </a:pPr>
            <a:r>
              <a:rPr lang="lt-LT" dirty="0"/>
              <a:t>/</a:t>
            </a:r>
            <a:r>
              <a:rPr lang="lt-LT" sz="4800" i="1" dirty="0"/>
              <a:t>Kultūros paslaugų prieinamumo žmonėms su negalia didinimas: esamos situacijos analizė</a:t>
            </a:r>
            <a:r>
              <a:rPr lang="lt-LT" sz="4800" dirty="0"/>
              <a:t>, 2018.</a:t>
            </a:r>
          </a:p>
          <a:p>
            <a:pPr marL="0" indent="0" algn="just">
              <a:buNone/>
            </a:pPr>
            <a:endParaRPr lang="lt-LT" dirty="0"/>
          </a:p>
          <a:p>
            <a:pPr marL="0" indent="0" algn="just">
              <a:buNone/>
            </a:pPr>
            <a:r>
              <a:rPr lang="lt-LT" dirty="0"/>
              <a:t> </a:t>
            </a:r>
          </a:p>
        </p:txBody>
      </p:sp>
    </p:spTree>
    <p:extLst>
      <p:ext uri="{BB962C8B-B14F-4D97-AF65-F5344CB8AC3E}">
        <p14:creationId xmlns:p14="http://schemas.microsoft.com/office/powerpoint/2010/main" val="25260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2400" dirty="0" smtClean="0"/>
              <a:t>Kino pritaikymas žmonėms su klausos ir regos negalia padeda:</a:t>
            </a:r>
            <a:endParaRPr lang="lt-LT" sz="2400" dirty="0"/>
          </a:p>
        </p:txBody>
      </p:sp>
      <p:sp>
        <p:nvSpPr>
          <p:cNvPr id="3" name="Turinio vietos rezervavimo ženklas 2"/>
          <p:cNvSpPr>
            <a:spLocks noGrp="1"/>
          </p:cNvSpPr>
          <p:nvPr>
            <p:ph idx="1"/>
          </p:nvPr>
        </p:nvSpPr>
        <p:spPr/>
        <p:txBody>
          <a:bodyPr>
            <a:normAutofit fontScale="62500" lnSpcReduction="20000"/>
          </a:bodyPr>
          <a:lstStyle/>
          <a:p>
            <a:pPr marL="0" indent="0">
              <a:buNone/>
            </a:pPr>
            <a:r>
              <a:rPr lang="lt-LT" dirty="0" smtClean="0"/>
              <a:t> </a:t>
            </a:r>
            <a:endParaRPr lang="lt-LT" dirty="0"/>
          </a:p>
          <a:p>
            <a:r>
              <a:rPr lang="lt-LT" dirty="0"/>
              <a:t>1. užtikrinti kultūros prieinamumą žmonėms su negalia; </a:t>
            </a:r>
            <a:endParaRPr lang="lt-LT" dirty="0" smtClean="0"/>
          </a:p>
          <a:p>
            <a:r>
              <a:rPr lang="lt-LT" dirty="0" smtClean="0"/>
              <a:t>2</a:t>
            </a:r>
            <a:r>
              <a:rPr lang="lt-LT" dirty="0"/>
              <a:t>. didinti kino filmų </a:t>
            </a:r>
            <a:r>
              <a:rPr lang="lt-LT" dirty="0" err="1"/>
              <a:t>žiūrimumą</a:t>
            </a:r>
            <a:r>
              <a:rPr lang="lt-LT" dirty="0"/>
              <a:t> bei kino teatrų lankomumą; </a:t>
            </a:r>
            <a:endParaRPr lang="lt-LT" dirty="0" smtClean="0"/>
          </a:p>
          <a:p>
            <a:r>
              <a:rPr lang="lt-LT" dirty="0" smtClean="0"/>
              <a:t>3</a:t>
            </a:r>
            <a:r>
              <a:rPr lang="lt-LT" dirty="0"/>
              <a:t>. stiprinti tautinį identitetą bei patriotiškumą; </a:t>
            </a:r>
            <a:endParaRPr lang="lt-LT" dirty="0" smtClean="0"/>
          </a:p>
          <a:p>
            <a:r>
              <a:rPr lang="lt-LT" dirty="0" smtClean="0"/>
              <a:t>4</a:t>
            </a:r>
            <a:r>
              <a:rPr lang="lt-LT" dirty="0"/>
              <a:t>. didinti žmonių su negalia laisvalaikio galimybių pasirinkimą</a:t>
            </a:r>
            <a:r>
              <a:rPr lang="lt-LT" dirty="0" smtClean="0"/>
              <a:t>;</a:t>
            </a:r>
          </a:p>
          <a:p>
            <a:r>
              <a:rPr lang="lt-LT" dirty="0" smtClean="0"/>
              <a:t> </a:t>
            </a:r>
            <a:r>
              <a:rPr lang="lt-LT" dirty="0"/>
              <a:t>5. skatinti kūrybiškumą, pažinimą, praplėsti akiratį, pasaulėvaizdį/pasaulėjautą</a:t>
            </a:r>
            <a:r>
              <a:rPr lang="lt-LT" dirty="0" smtClean="0"/>
              <a:t>;</a:t>
            </a:r>
          </a:p>
          <a:p>
            <a:r>
              <a:rPr lang="lt-LT" dirty="0" smtClean="0"/>
              <a:t> </a:t>
            </a:r>
            <a:r>
              <a:rPr lang="lt-LT" dirty="0"/>
              <a:t>6. didinti visuomenės sąmoningumą bei įstaigų ir institucijų atsakomybės suvokimą apie žmonių su negalia poreikius ir galimybes; </a:t>
            </a:r>
            <a:endParaRPr lang="lt-LT" dirty="0" smtClean="0"/>
          </a:p>
          <a:p>
            <a:r>
              <a:rPr lang="lt-LT" dirty="0" smtClean="0"/>
              <a:t>7</a:t>
            </a:r>
            <a:r>
              <a:rPr lang="lt-LT" dirty="0"/>
              <a:t>. naudotis ir mėgautis kultūra ir kitoms tikslinėms grupėms: vyresnio amžiaus žmonės, šeimos, kuriose tik dalis šeimos narių turi negalią, žmonės, turintys įvairių sutrikimų, apsunkinančių informacijos priėmimą garsu ar vaizdu</a:t>
            </a:r>
            <a:r>
              <a:rPr lang="lt-LT" dirty="0" smtClean="0"/>
              <a:t>;</a:t>
            </a:r>
          </a:p>
          <a:p>
            <a:r>
              <a:rPr lang="lt-LT" dirty="0" smtClean="0"/>
              <a:t> </a:t>
            </a:r>
            <a:r>
              <a:rPr lang="lt-LT" dirty="0"/>
              <a:t>8. didinti </a:t>
            </a:r>
            <a:r>
              <a:rPr lang="lt-LT" dirty="0" err="1"/>
              <a:t>nišinių</a:t>
            </a:r>
            <a:r>
              <a:rPr lang="lt-LT" dirty="0"/>
              <a:t> specialybių ir profesijų paklausą ir profesionalumą</a:t>
            </a:r>
          </a:p>
        </p:txBody>
      </p:sp>
    </p:spTree>
    <p:extLst>
      <p:ext uri="{BB962C8B-B14F-4D97-AF65-F5344CB8AC3E}">
        <p14:creationId xmlns:p14="http://schemas.microsoft.com/office/powerpoint/2010/main" val="779838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ctrTitle"/>
          </p:nvPr>
        </p:nvSpPr>
        <p:spPr/>
        <p:txBody>
          <a:bodyPr/>
          <a:lstStyle/>
          <a:p>
            <a:r>
              <a:rPr lang="lt-LT" dirty="0" smtClean="0"/>
              <a:t>TEATRAS</a:t>
            </a:r>
            <a:endParaRPr lang="lt-LT" dirty="0"/>
          </a:p>
        </p:txBody>
      </p:sp>
      <p:sp>
        <p:nvSpPr>
          <p:cNvPr id="5" name="Antrinis pavadinimas 4"/>
          <p:cNvSpPr>
            <a:spLocks noGrp="1"/>
          </p:cNvSpPr>
          <p:nvPr>
            <p:ph type="subTitle" idx="1"/>
          </p:nvPr>
        </p:nvSpPr>
        <p:spPr/>
        <p:txBody>
          <a:bodyPr/>
          <a:lstStyle/>
          <a:p>
            <a:endParaRPr lang="lt-LT"/>
          </a:p>
        </p:txBody>
      </p:sp>
    </p:spTree>
    <p:extLst>
      <p:ext uri="{BB962C8B-B14F-4D97-AF65-F5344CB8AC3E}">
        <p14:creationId xmlns:p14="http://schemas.microsoft.com/office/powerpoint/2010/main" val="3339471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Lietuvos nacionalinis </a:t>
            </a:r>
            <a:r>
              <a:rPr lang="lt-LT" dirty="0"/>
              <a:t>o</a:t>
            </a:r>
            <a:r>
              <a:rPr lang="lt-LT" dirty="0" smtClean="0"/>
              <a:t>peros ir baleto teatras</a:t>
            </a:r>
            <a:endParaRPr lang="lt-LT" dirty="0"/>
          </a:p>
        </p:txBody>
      </p:sp>
      <p:sp>
        <p:nvSpPr>
          <p:cNvPr id="3" name="Turinio vietos rezervavimo ženklas 2"/>
          <p:cNvSpPr>
            <a:spLocks noGrp="1"/>
          </p:cNvSpPr>
          <p:nvPr>
            <p:ph sz="half" idx="1"/>
          </p:nvPr>
        </p:nvSpPr>
        <p:spPr/>
        <p:txBody>
          <a:bodyPr>
            <a:normAutofit fontScale="92500" lnSpcReduction="20000"/>
          </a:bodyPr>
          <a:lstStyle/>
          <a:p>
            <a:pPr algn="just"/>
            <a:r>
              <a:rPr lang="lt-LT" dirty="0"/>
              <a:t>Lietuvos n</a:t>
            </a:r>
            <a:r>
              <a:rPr lang="lt-LT" dirty="0" smtClean="0"/>
              <a:t>acionalinis operos </a:t>
            </a:r>
            <a:r>
              <a:rPr lang="lt-LT" dirty="0"/>
              <a:t>ir </a:t>
            </a:r>
            <a:r>
              <a:rPr lang="lt-LT" dirty="0" smtClean="0"/>
              <a:t>baleto teatras </a:t>
            </a:r>
            <a:r>
              <a:rPr lang="lt-LT" dirty="0"/>
              <a:t>yra prieinamas ir pagal galimybes pritaikytas neįgaliųjų poreikiams. Atsižvelgiant į tai, kad teatro rūmai atsidarė 1974 metais, yra </a:t>
            </a:r>
            <a:r>
              <a:rPr lang="lt-LT" dirty="0" smtClean="0"/>
              <a:t>nukrypimų </a:t>
            </a:r>
            <a:r>
              <a:rPr lang="lt-LT" dirty="0"/>
              <a:t>nuo 2003 metų reglamente nurodytų normų, tačiau lydinčiųjų ir darbuotojų dėka, neįgalumą turintis žmogus gali naudotis teatro paslaugomis.</a:t>
            </a:r>
          </a:p>
          <a:p>
            <a:pPr algn="just"/>
            <a:r>
              <a:rPr lang="lt-LT" dirty="0"/>
              <a:t>Neįgalūs žmonės vežimėliuose ir juos lydintys asmenys į LNOBT įleidžiami nemokamai</a:t>
            </a:r>
            <a:r>
              <a:rPr lang="lt-LT" dirty="0" smtClean="0"/>
              <a:t>.</a:t>
            </a:r>
          </a:p>
          <a:p>
            <a:pPr marL="0" indent="0">
              <a:buNone/>
            </a:pPr>
            <a:r>
              <a:rPr lang="lt-LT" dirty="0" smtClean="0"/>
              <a:t>/</a:t>
            </a:r>
            <a:r>
              <a:rPr lang="lt-LT" sz="1800" i="1" dirty="0" smtClean="0"/>
              <a:t>LNOBT informacija</a:t>
            </a:r>
            <a:endParaRPr lang="lt-LT" sz="1800" i="1" dirty="0"/>
          </a:p>
        </p:txBody>
      </p:sp>
      <p:pic>
        <p:nvPicPr>
          <p:cNvPr id="5" name="Turinio vietos rezervavimo ženklas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767482"/>
            <a:ext cx="5181600" cy="3259785"/>
          </a:xfrm>
        </p:spPr>
      </p:pic>
    </p:spTree>
    <p:extLst>
      <p:ext uri="{BB962C8B-B14F-4D97-AF65-F5344CB8AC3E}">
        <p14:creationId xmlns:p14="http://schemas.microsoft.com/office/powerpoint/2010/main" val="2841865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Kauno nacionalinis dramos teatras</a:t>
            </a:r>
            <a:endParaRPr lang="lt-LT" dirty="0"/>
          </a:p>
        </p:txBody>
      </p:sp>
      <p:sp>
        <p:nvSpPr>
          <p:cNvPr id="3" name="Turinio vietos rezervavimo ženklas 2"/>
          <p:cNvSpPr>
            <a:spLocks noGrp="1"/>
          </p:cNvSpPr>
          <p:nvPr>
            <p:ph sz="half" idx="1"/>
          </p:nvPr>
        </p:nvSpPr>
        <p:spPr/>
        <p:txBody>
          <a:bodyPr>
            <a:normAutofit fontScale="92500"/>
          </a:bodyPr>
          <a:lstStyle/>
          <a:p>
            <a:pPr algn="just"/>
            <a:r>
              <a:rPr lang="lt-LT" dirty="0" smtClean="0"/>
              <a:t> Vienintelis teatras Lietuvoje, turintis garsiniam komentavimui reikalingą įrangą.</a:t>
            </a:r>
          </a:p>
          <a:p>
            <a:pPr algn="just"/>
            <a:r>
              <a:rPr lang="lt-LT" dirty="0" smtClean="0"/>
              <a:t>Kai </a:t>
            </a:r>
            <a:r>
              <a:rPr lang="lt-LT" dirty="0"/>
              <a:t>2012 metais Kauno nacionaliniame dramos teatre pirmą kartą buvo parodytas spektaklis su garsiniu vaizdavimu, jį stebėjo apie 40 žiūrovų. </a:t>
            </a:r>
            <a:endParaRPr lang="lt-LT" dirty="0" smtClean="0"/>
          </a:p>
          <a:p>
            <a:pPr algn="just"/>
            <a:r>
              <a:rPr lang="lt-LT" dirty="0" smtClean="0"/>
              <a:t>2018 </a:t>
            </a:r>
            <a:r>
              <a:rPr lang="lt-LT" dirty="0"/>
              <a:t>m. rengiant jau 7-ąjį spektaklį su garsiniu vaizdavimu tame pačiame </a:t>
            </a:r>
            <a:r>
              <a:rPr lang="lt-LT" dirty="0" smtClean="0"/>
              <a:t>teatre, </a:t>
            </a:r>
            <a:r>
              <a:rPr lang="lt-LT" dirty="0"/>
              <a:t>paklausa buvo išaugusi iki 450 žmonių, kuriems nebeužtenka vieno spektaklio ir jis yra rodomas du </a:t>
            </a:r>
            <a:r>
              <a:rPr lang="lt-LT" dirty="0" smtClean="0"/>
              <a:t>kartus. </a:t>
            </a:r>
            <a:endParaRPr lang="lt-LT" dirty="0"/>
          </a:p>
        </p:txBody>
      </p:sp>
      <p:pic>
        <p:nvPicPr>
          <p:cNvPr id="5" name="Turinio vietos rezervavimo ženklas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5740" y="2640018"/>
            <a:ext cx="3900558" cy="2595644"/>
          </a:xfrm>
        </p:spPr>
      </p:pic>
    </p:spTree>
    <p:extLst>
      <p:ext uri="{BB962C8B-B14F-4D97-AF65-F5344CB8AC3E}">
        <p14:creationId xmlns:p14="http://schemas.microsoft.com/office/powerpoint/2010/main" val="305540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200" dirty="0" smtClean="0"/>
              <a:t>Spektaklių su garsiniu vaizdavimu skaičius Lietuvoje</a:t>
            </a:r>
            <a:endParaRPr lang="lt-LT" sz="3200" dirty="0"/>
          </a:p>
        </p:txBody>
      </p:sp>
      <p:sp>
        <p:nvSpPr>
          <p:cNvPr id="3" name="Turinio vietos rezervavimo ženklas 2"/>
          <p:cNvSpPr>
            <a:spLocks noGrp="1"/>
          </p:cNvSpPr>
          <p:nvPr>
            <p:ph sz="half" idx="1"/>
          </p:nvPr>
        </p:nvSpPr>
        <p:spPr/>
        <p:txBody>
          <a:bodyPr/>
          <a:lstStyle/>
          <a:p>
            <a:r>
              <a:rPr lang="lt-LT" dirty="0" smtClean="0"/>
              <a:t>Lietuvos nacionalinis dramos teatras				 – 5</a:t>
            </a:r>
          </a:p>
          <a:p>
            <a:r>
              <a:rPr lang="lt-LT" dirty="0" smtClean="0"/>
              <a:t>Nacionalinis Kauno dramos teatras – 5</a:t>
            </a:r>
          </a:p>
          <a:p>
            <a:r>
              <a:rPr lang="lt-LT" dirty="0" smtClean="0"/>
              <a:t>Klaipėdos dramos teatras – 1</a:t>
            </a:r>
          </a:p>
          <a:p>
            <a:r>
              <a:rPr lang="lt-LT" dirty="0" smtClean="0"/>
              <a:t>Lietuvos rusų dramos teatras – 1</a:t>
            </a:r>
          </a:p>
          <a:p>
            <a:r>
              <a:rPr lang="lt-LT" dirty="0" smtClean="0"/>
              <a:t>Juozo Miltinio dramos teatras - 1</a:t>
            </a:r>
            <a:endParaRPr lang="lt-LT" dirty="0"/>
          </a:p>
        </p:txBody>
      </p:sp>
      <p:pic>
        <p:nvPicPr>
          <p:cNvPr id="5" name="Turinio vietos rezervavimo ženklas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7552" y="2654342"/>
            <a:ext cx="2619375" cy="1743075"/>
          </a:xfrm>
        </p:spPr>
      </p:pic>
      <p:pic>
        <p:nvPicPr>
          <p:cNvPr id="6"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6429" y="4613276"/>
            <a:ext cx="1311431" cy="1311431"/>
          </a:xfrm>
          <a:prstGeom prst="rect">
            <a:avLst/>
          </a:prstGeom>
        </p:spPr>
      </p:pic>
    </p:spTree>
    <p:extLst>
      <p:ext uri="{BB962C8B-B14F-4D97-AF65-F5344CB8AC3E}">
        <p14:creationId xmlns:p14="http://schemas.microsoft.com/office/powerpoint/2010/main" val="1375577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Neįgalių asmenų meninių kompetencijų ugdymas</a:t>
            </a:r>
            <a:endParaRPr lang="lt-LT" dirty="0"/>
          </a:p>
        </p:txBody>
      </p:sp>
      <p:sp>
        <p:nvSpPr>
          <p:cNvPr id="3" name="Turinio vietos rezervavimo ženklas 2"/>
          <p:cNvSpPr>
            <a:spLocks noGrp="1"/>
          </p:cNvSpPr>
          <p:nvPr>
            <p:ph sz="half" idx="1"/>
          </p:nvPr>
        </p:nvSpPr>
        <p:spPr/>
        <p:txBody>
          <a:bodyPr>
            <a:normAutofit fontScale="85000" lnSpcReduction="10000"/>
          </a:bodyPr>
          <a:lstStyle/>
          <a:p>
            <a:pPr algn="just"/>
            <a:r>
              <a:rPr lang="lt-LT" sz="2000" dirty="0"/>
              <a:t>Nuo 2006 VšĮ „Mažoji teatro akademija“ intensyviai dirba su fizinę negalią turinčiais asmenimis. Per projekto vykdymo laikotarpį VšĮ „Mažosios teatro akademijos“ organizuotus kursus baigė dvi Vilniaus krašto žmonių su fizine negalia grupės. Viena iš jų parengė profesionalų spektaklį N. Ostrovskio ,,Pelninga vieta” (</a:t>
            </a:r>
            <a:r>
              <a:rPr lang="lt-LT" sz="2000" dirty="0" err="1"/>
              <a:t>rež</a:t>
            </a:r>
            <a:r>
              <a:rPr lang="lt-LT" sz="2000" dirty="0"/>
              <a:t>. S. Krivickienė), kuris buvo pristatytas ir rodomas Vilniaus </a:t>
            </a:r>
            <a:r>
              <a:rPr lang="lt-LT" sz="2000" dirty="0" err="1"/>
              <a:t>mažąjame</a:t>
            </a:r>
            <a:r>
              <a:rPr lang="lt-LT" sz="2000" dirty="0"/>
              <a:t> teatre.  2008 metais pirmosios grupės </a:t>
            </a:r>
            <a:r>
              <a:rPr lang="lt-LT" sz="2000" dirty="0" smtClean="0"/>
              <a:t>pagrindu </a:t>
            </a:r>
            <a:r>
              <a:rPr lang="lt-LT" sz="2000" dirty="0"/>
              <a:t>įkurtas neįgaliųjų </a:t>
            </a:r>
            <a:r>
              <a:rPr lang="lt-LT" sz="2000" dirty="0" smtClean="0"/>
              <a:t>teatras </a:t>
            </a:r>
            <a:r>
              <a:rPr lang="lt-LT" sz="2000" dirty="0"/>
              <a:t>,,</a:t>
            </a:r>
            <a:r>
              <a:rPr lang="lt-LT" sz="2000" dirty="0" smtClean="0"/>
              <a:t>Naujasis </a:t>
            </a:r>
            <a:r>
              <a:rPr lang="lt-LT" sz="2000" dirty="0"/>
              <a:t>teatras” Vilniuje. </a:t>
            </a:r>
          </a:p>
          <a:p>
            <a:pPr algn="just"/>
            <a:r>
              <a:rPr lang="lt-LT" sz="2000" dirty="0"/>
              <a:t>2017 m. gruodžio 18d. įvyko projekto  „Neįgalių asmenų socialinių ir asmeninių kompetencijų ugdymas per meninės raiškos priemones” </a:t>
            </a:r>
            <a:r>
              <a:rPr lang="lt-LT" sz="2000" dirty="0" smtClean="0"/>
              <a:t>pristatymas ir praktinis</a:t>
            </a:r>
            <a:r>
              <a:rPr lang="lt-LT" sz="2000" dirty="0"/>
              <a:t>  metodo pristatymas – spektaklis “</a:t>
            </a:r>
            <a:r>
              <a:rPr lang="lt-LT" sz="2000" dirty="0" err="1"/>
              <a:t>Sugįžimai</a:t>
            </a:r>
            <a:r>
              <a:rPr lang="lt-LT" sz="2000" dirty="0"/>
              <a:t>” (</a:t>
            </a:r>
            <a:r>
              <a:rPr lang="lt-LT" sz="2000" dirty="0" err="1"/>
              <a:t>rež</a:t>
            </a:r>
            <a:r>
              <a:rPr lang="lt-LT" sz="2000" dirty="0"/>
              <a:t>. </a:t>
            </a:r>
            <a:r>
              <a:rPr lang="lt-LT" sz="2000" dirty="0" err="1"/>
              <a:t>P.Krivickas</a:t>
            </a:r>
            <a:r>
              <a:rPr lang="lt-LT" sz="2000" dirty="0" smtClean="0"/>
              <a:t>).</a:t>
            </a:r>
          </a:p>
          <a:p>
            <a:pPr marL="0" indent="0">
              <a:buNone/>
            </a:pPr>
            <a:r>
              <a:rPr lang="lt-LT" sz="2000" dirty="0" smtClean="0"/>
              <a:t>/</a:t>
            </a:r>
            <a:r>
              <a:rPr lang="lt-LT" sz="2000" i="1" dirty="0" smtClean="0"/>
              <a:t>https://www.mazojiteatroakademija.eu</a:t>
            </a:r>
          </a:p>
          <a:p>
            <a:endParaRPr lang="lt-LT" dirty="0"/>
          </a:p>
          <a:p>
            <a:pPr marL="0" indent="0">
              <a:buNone/>
            </a:pPr>
            <a:endParaRPr lang="lt-LT" dirty="0"/>
          </a:p>
        </p:txBody>
      </p:sp>
      <p:pic>
        <p:nvPicPr>
          <p:cNvPr id="5" name="Turinio vietos rezervavimo ženklas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4732" y="2438483"/>
            <a:ext cx="2143125" cy="2143125"/>
          </a:xfrm>
        </p:spPr>
      </p:pic>
      <p:pic>
        <p:nvPicPr>
          <p:cNvPr id="6" name="Paveikslėlis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6964" y="3393583"/>
            <a:ext cx="1771650" cy="2581275"/>
          </a:xfrm>
          <a:prstGeom prst="rect">
            <a:avLst/>
          </a:prstGeom>
        </p:spPr>
      </p:pic>
    </p:spTree>
    <p:extLst>
      <p:ext uri="{BB962C8B-B14F-4D97-AF65-F5344CB8AC3E}">
        <p14:creationId xmlns:p14="http://schemas.microsoft.com/office/powerpoint/2010/main" val="192551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ctrTitle"/>
          </p:nvPr>
        </p:nvSpPr>
        <p:spPr/>
        <p:txBody>
          <a:bodyPr/>
          <a:lstStyle/>
          <a:p>
            <a:r>
              <a:rPr lang="lt-LT" dirty="0" smtClean="0"/>
              <a:t>MUZIEJAI</a:t>
            </a:r>
            <a:endParaRPr lang="lt-LT" dirty="0"/>
          </a:p>
        </p:txBody>
      </p:sp>
      <p:sp>
        <p:nvSpPr>
          <p:cNvPr id="5" name="Antrinis pavadinimas 4"/>
          <p:cNvSpPr>
            <a:spLocks noGrp="1"/>
          </p:cNvSpPr>
          <p:nvPr>
            <p:ph type="subTitle" idx="1"/>
          </p:nvPr>
        </p:nvSpPr>
        <p:spPr/>
        <p:txBody>
          <a:bodyPr/>
          <a:lstStyle/>
          <a:p>
            <a:endParaRPr lang="lt-LT"/>
          </a:p>
        </p:txBody>
      </p:sp>
    </p:spTree>
    <p:extLst>
      <p:ext uri="{BB962C8B-B14F-4D97-AF65-F5344CB8AC3E}">
        <p14:creationId xmlns:p14="http://schemas.microsoft.com/office/powerpoint/2010/main" val="2055589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Valdovų rūmai</a:t>
            </a:r>
            <a:endParaRPr lang="lt-LT" dirty="0"/>
          </a:p>
        </p:txBody>
      </p:sp>
      <p:sp>
        <p:nvSpPr>
          <p:cNvPr id="3" name="Turinio vietos rezervavimo ženklas 2"/>
          <p:cNvSpPr>
            <a:spLocks noGrp="1"/>
          </p:cNvSpPr>
          <p:nvPr>
            <p:ph sz="half" idx="1"/>
          </p:nvPr>
        </p:nvSpPr>
        <p:spPr/>
        <p:txBody>
          <a:bodyPr>
            <a:normAutofit fontScale="92500" lnSpcReduction="10000"/>
          </a:bodyPr>
          <a:lstStyle/>
          <a:p>
            <a:pPr marL="0" indent="0" algn="just">
              <a:buNone/>
            </a:pPr>
            <a:r>
              <a:rPr lang="lt-LT" dirty="0"/>
              <a:t>Valdovų rūmų muziejus 2017 m. vykdė projektą „Atradimai muziejuje“, skirtą šeimoms, auginančioms vaikus, turinčius autizmo spektro sutrikimų. </a:t>
            </a:r>
            <a:endParaRPr lang="lt-LT" dirty="0" smtClean="0"/>
          </a:p>
          <a:p>
            <a:pPr marL="0" indent="0" algn="just">
              <a:buNone/>
            </a:pPr>
            <a:r>
              <a:rPr lang="lt-LT" dirty="0" smtClean="0"/>
              <a:t> </a:t>
            </a:r>
            <a:r>
              <a:rPr lang="lt-LT" dirty="0"/>
              <a:t>Sukurta priemonė – muziejaus lankymo socialinė istorija. Tai vizuali ir žodinė „instrukcija“, paaiškinanti veiksmų muziejuje seką nuo įėjimo ir bilieto nusipirkimo iki edukacinės veiklos. </a:t>
            </a:r>
            <a:endParaRPr lang="lt-LT" dirty="0" smtClean="0"/>
          </a:p>
          <a:p>
            <a:pPr marL="0" indent="0" algn="just">
              <a:buNone/>
            </a:pPr>
            <a:r>
              <a:rPr lang="lt-LT" dirty="0" smtClean="0"/>
              <a:t>Vykdomi </a:t>
            </a:r>
            <a:r>
              <a:rPr lang="lt-LT" dirty="0"/>
              <a:t>edukaciniai užsiėmimai „Susipažinkime su pilimis“ bei „Senieji simboliai ir ženklai“. </a:t>
            </a:r>
          </a:p>
        </p:txBody>
      </p:sp>
      <p:pic>
        <p:nvPicPr>
          <p:cNvPr id="5" name="Turinio vietos rezervavimo ženklas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6520" y="2742851"/>
            <a:ext cx="5181600" cy="2727157"/>
          </a:xfrm>
        </p:spPr>
      </p:pic>
    </p:spTree>
    <p:extLst>
      <p:ext uri="{BB962C8B-B14F-4D97-AF65-F5344CB8AC3E}">
        <p14:creationId xmlns:p14="http://schemas.microsoft.com/office/powerpoint/2010/main" val="62846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Draugiškiausias muziejus (2012)</a:t>
            </a:r>
            <a:endParaRPr lang="lt-LT" dirty="0"/>
          </a:p>
        </p:txBody>
      </p:sp>
      <p:sp>
        <p:nvSpPr>
          <p:cNvPr id="3" name="Turinio vietos rezervavimo ženklas 2"/>
          <p:cNvSpPr>
            <a:spLocks noGrp="1"/>
          </p:cNvSpPr>
          <p:nvPr>
            <p:ph idx="1"/>
          </p:nvPr>
        </p:nvSpPr>
        <p:spPr/>
        <p:txBody>
          <a:bodyPr>
            <a:normAutofit fontScale="92500" lnSpcReduction="20000"/>
          </a:bodyPr>
          <a:lstStyle/>
          <a:p>
            <a:pPr algn="just"/>
            <a:r>
              <a:rPr lang="lt-LT" dirty="0"/>
              <a:t>Lietuvos žmonių su negalia sąjunga, atlikusi 69 šalies kultūros ir laisvalaikio objektų tyrimą, Lietuvos banko Pinigų muziejų Vilniuje paskelbė „Draugiškiausiu muziejumi 2012“</a:t>
            </a:r>
          </a:p>
          <a:p>
            <a:pPr algn="just"/>
            <a:r>
              <a:rPr lang="lt-LT" dirty="0"/>
              <a:t> Laiptus ties muziejaus įėjimu neįgaliesiems vežimėliuose įveikti padeda specialus </a:t>
            </a:r>
            <a:r>
              <a:rPr lang="lt-LT" b="1" dirty="0"/>
              <a:t>keltuvas</a:t>
            </a:r>
            <a:r>
              <a:rPr lang="lt-LT" dirty="0"/>
              <a:t>. Kitu keltuvu muziejaus viduje galima pasiekti skirtinguose aukštuose esančias ekspozicijos sales. </a:t>
            </a:r>
            <a:r>
              <a:rPr lang="lt-LT" b="1" dirty="0"/>
              <a:t>Stenduose įrengti mygtukai</a:t>
            </a:r>
            <a:r>
              <a:rPr lang="lt-LT" dirty="0"/>
              <a:t>, kuriuos paspaudę neįgalūs lankytojai, sėdintys vežimėliuose, gali į savo akių lygį nuleisti eksponuojamų monetų rinkinius ir juos apžiūrėti. Neįgaliesiems pritaikyti ir sanitariniai mazgai. Regėjimo negalią turintiems lankytojams muziejus siūlo specialiai jiems pritaikytą </a:t>
            </a:r>
            <a:r>
              <a:rPr lang="lt-LT" b="1" dirty="0" err="1" smtClean="0"/>
              <a:t>audio</a:t>
            </a:r>
            <a:r>
              <a:rPr lang="lt-LT" b="1" dirty="0" smtClean="0"/>
              <a:t> gidą</a:t>
            </a:r>
            <a:r>
              <a:rPr lang="lt-LT" dirty="0"/>
              <a:t>. Lietuvos banko Pinigų muziejus yra ir pirmasis Baltijos šalyse muziejus, kuriame </a:t>
            </a:r>
            <a:r>
              <a:rPr lang="lt-LT" b="1" dirty="0"/>
              <a:t>įdiegta vertimo į gestų kalbą elektroninė sistema</a:t>
            </a:r>
            <a:r>
              <a:rPr lang="lt-LT" dirty="0"/>
              <a:t>. Kurtiesiems lankytojams pasakojimas apie muziejaus ekspoziciją verčiamas į gestų kalbą filmukuose, kurie rodomi </a:t>
            </a:r>
            <a:r>
              <a:rPr lang="lt-LT" dirty="0" err="1"/>
              <a:t>planšetinio</a:t>
            </a:r>
            <a:r>
              <a:rPr lang="lt-LT" dirty="0"/>
              <a:t> kompiuterio ekrane. </a:t>
            </a:r>
          </a:p>
          <a:p>
            <a:endParaRPr lang="lt-LT" dirty="0"/>
          </a:p>
        </p:txBody>
      </p:sp>
    </p:spTree>
    <p:extLst>
      <p:ext uri="{BB962C8B-B14F-4D97-AF65-F5344CB8AC3E}">
        <p14:creationId xmlns:p14="http://schemas.microsoft.com/office/powerpoint/2010/main" val="101985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2800" dirty="0" smtClean="0"/>
              <a:t>Tarptautiniai dokumentai ir LR teisės aktai, apibrėžiantys neįgaliųjų teises</a:t>
            </a:r>
            <a:endParaRPr lang="lt-LT" sz="2800" dirty="0"/>
          </a:p>
        </p:txBody>
      </p:sp>
      <p:sp>
        <p:nvSpPr>
          <p:cNvPr id="3" name="Turinio vietos rezervavimo ženklas 2"/>
          <p:cNvSpPr>
            <a:spLocks noGrp="1"/>
          </p:cNvSpPr>
          <p:nvPr>
            <p:ph idx="1"/>
          </p:nvPr>
        </p:nvSpPr>
        <p:spPr/>
        <p:txBody>
          <a:bodyPr>
            <a:normAutofit lnSpcReduction="10000"/>
          </a:bodyPr>
          <a:lstStyle/>
          <a:p>
            <a:pPr marL="0" indent="0">
              <a:buNone/>
            </a:pPr>
            <a:endParaRPr lang="lt-LT" dirty="0" smtClean="0"/>
          </a:p>
          <a:p>
            <a:r>
              <a:rPr lang="lt-LT" dirty="0" smtClean="0"/>
              <a:t>JT </a:t>
            </a:r>
            <a:r>
              <a:rPr lang="lt-LT" i="1" dirty="0" smtClean="0"/>
              <a:t>Neįgaliųjų teisių konvencija </a:t>
            </a:r>
            <a:r>
              <a:rPr lang="lt-LT" dirty="0" smtClean="0"/>
              <a:t>(2006)</a:t>
            </a:r>
          </a:p>
          <a:p>
            <a:r>
              <a:rPr lang="lt-LT" dirty="0"/>
              <a:t>EK </a:t>
            </a:r>
            <a:r>
              <a:rPr lang="lt-LT" i="1" dirty="0"/>
              <a:t>Strategija dėl negalios </a:t>
            </a:r>
            <a:r>
              <a:rPr lang="lt-LT" dirty="0"/>
              <a:t>2010-2020 (2010</a:t>
            </a:r>
            <a:r>
              <a:rPr lang="lt-LT" dirty="0" smtClean="0"/>
              <a:t>)</a:t>
            </a:r>
          </a:p>
          <a:p>
            <a:r>
              <a:rPr lang="lt-LT" dirty="0" smtClean="0"/>
              <a:t>ET </a:t>
            </a:r>
            <a:r>
              <a:rPr lang="lt-LT" i="1" dirty="0" smtClean="0"/>
              <a:t>Strategija dėl negalios </a:t>
            </a:r>
            <a:r>
              <a:rPr lang="lt-LT" dirty="0" smtClean="0"/>
              <a:t>2017-2023</a:t>
            </a:r>
          </a:p>
          <a:p>
            <a:r>
              <a:rPr lang="lt-LT" dirty="0" smtClean="0"/>
              <a:t>LR </a:t>
            </a:r>
            <a:r>
              <a:rPr lang="lt-LT" i="1" dirty="0" smtClean="0"/>
              <a:t>Neįgaliųjų socialinės integracijos įstatymas </a:t>
            </a:r>
            <a:r>
              <a:rPr lang="lt-LT" dirty="0" smtClean="0"/>
              <a:t>(1995; naujausia redakcija 2019)</a:t>
            </a:r>
          </a:p>
          <a:p>
            <a:r>
              <a:rPr lang="lt-LT" dirty="0" smtClean="0"/>
              <a:t>LR </a:t>
            </a:r>
            <a:r>
              <a:rPr lang="lt-LT" i="1" dirty="0" smtClean="0"/>
              <a:t>Lygių galimybių įstatymas </a:t>
            </a:r>
            <a:r>
              <a:rPr lang="lt-LT" dirty="0" smtClean="0"/>
              <a:t>(2008; naujausia redakcija2019)</a:t>
            </a:r>
          </a:p>
          <a:p>
            <a:pPr marL="0" indent="0">
              <a:buNone/>
            </a:pPr>
            <a:r>
              <a:rPr lang="lt-LT" sz="1600" dirty="0" smtClean="0"/>
              <a:t>/Daugiau teisė</a:t>
            </a:r>
            <a:r>
              <a:rPr lang="en-US" sz="1600" dirty="0" smtClean="0"/>
              <a:t>s </a:t>
            </a:r>
            <a:r>
              <a:rPr lang="en-US" sz="1600" dirty="0" err="1" smtClean="0"/>
              <a:t>akt</a:t>
            </a:r>
            <a:r>
              <a:rPr lang="lt-LT" sz="1600" dirty="0" smtClean="0"/>
              <a:t>ų - Neįgaliųjų reikalų </a:t>
            </a:r>
            <a:r>
              <a:rPr lang="lt-LT" sz="1600" dirty="0"/>
              <a:t>departamento tinklalapyje: http://www.ndt.lt/teisine-informacija/teises-aktai/</a:t>
            </a:r>
          </a:p>
          <a:p>
            <a:endParaRPr lang="lt-LT" dirty="0"/>
          </a:p>
        </p:txBody>
      </p:sp>
    </p:spTree>
    <p:extLst>
      <p:ext uri="{BB962C8B-B14F-4D97-AF65-F5344CB8AC3E}">
        <p14:creationId xmlns:p14="http://schemas.microsoft.com/office/powerpoint/2010/main" val="3877996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lstStyle/>
          <a:p>
            <a:r>
              <a:rPr lang="lt-LT" dirty="0" smtClean="0"/>
              <a:t>BIBLIOTEKOS</a:t>
            </a:r>
            <a:endParaRPr lang="lt-LT" dirty="0"/>
          </a:p>
        </p:txBody>
      </p:sp>
      <p:sp>
        <p:nvSpPr>
          <p:cNvPr id="3" name="Antrinis pavadinimas 2"/>
          <p:cNvSpPr>
            <a:spLocks noGrp="1"/>
          </p:cNvSpPr>
          <p:nvPr>
            <p:ph type="subTitle" idx="1"/>
          </p:nvPr>
        </p:nvSpPr>
        <p:spPr/>
        <p:txBody>
          <a:bodyPr/>
          <a:lstStyle/>
          <a:p>
            <a:endParaRPr lang="lt-LT"/>
          </a:p>
        </p:txBody>
      </p:sp>
    </p:spTree>
    <p:extLst>
      <p:ext uri="{BB962C8B-B14F-4D97-AF65-F5344CB8AC3E}">
        <p14:creationId xmlns:p14="http://schemas.microsoft.com/office/powerpoint/2010/main" val="2446210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Bibliotekų interneto svetainių prieinamumas</a:t>
            </a:r>
            <a:endParaRPr lang="lt-LT" dirty="0"/>
          </a:p>
        </p:txBody>
      </p:sp>
      <p:sp>
        <p:nvSpPr>
          <p:cNvPr id="3" name="Turinio vietos rezervavimo ženklas 2"/>
          <p:cNvSpPr>
            <a:spLocks noGrp="1"/>
          </p:cNvSpPr>
          <p:nvPr>
            <p:ph idx="1"/>
          </p:nvPr>
        </p:nvSpPr>
        <p:spPr/>
        <p:txBody>
          <a:bodyPr/>
          <a:lstStyle/>
          <a:p>
            <a:r>
              <a:rPr lang="lt-LT" b="1" dirty="0"/>
              <a:t>LNB projekto „Bibliotekos pažangai</a:t>
            </a:r>
            <a:r>
              <a:rPr lang="lt-LT" dirty="0"/>
              <a:t>“ metu, bendradarbiaujant su Lietuvos viešosiomis bibliotekomis, atlikti interneto svetainių projektavimo darbai, sukurtos 56 unikalaus dizaino interneto svetainės. Svetainių administravimui įdiegta atviro kodo „</a:t>
            </a:r>
            <a:r>
              <a:rPr lang="lt-LT" dirty="0" err="1"/>
              <a:t>Joomla</a:t>
            </a:r>
            <a:r>
              <a:rPr lang="lt-LT" dirty="0"/>
              <a:t>!“ turinio valdymo sistema.</a:t>
            </a:r>
          </a:p>
          <a:p>
            <a:r>
              <a:rPr lang="lt-LT" dirty="0"/>
              <a:t>Interneto svetainių projektavimo, dizaino kūrimo bei programavimo metu buvo remiamasi „W3C“ konsorciumo paskelbtomis „</a:t>
            </a:r>
            <a:r>
              <a:rPr lang="lt-LT" dirty="0" err="1"/>
              <a:t>Web</a:t>
            </a:r>
            <a:r>
              <a:rPr lang="lt-LT" dirty="0"/>
              <a:t> </a:t>
            </a:r>
            <a:r>
              <a:rPr lang="lt-LT" dirty="0" err="1"/>
              <a:t>Content</a:t>
            </a:r>
            <a:r>
              <a:rPr lang="lt-LT" dirty="0"/>
              <a:t> </a:t>
            </a:r>
            <a:r>
              <a:rPr lang="lt-LT" dirty="0" err="1"/>
              <a:t>Accessibility</a:t>
            </a:r>
            <a:r>
              <a:rPr lang="lt-LT" dirty="0"/>
              <a:t> </a:t>
            </a:r>
            <a:r>
              <a:rPr lang="lt-LT" dirty="0" err="1"/>
              <a:t>Guidelines</a:t>
            </a:r>
            <a:r>
              <a:rPr lang="lt-LT" dirty="0"/>
              <a:t> (WCAG) 2.0“ bei „</a:t>
            </a:r>
            <a:r>
              <a:rPr lang="lt-LT" dirty="0" err="1"/>
              <a:t>Mobile</a:t>
            </a:r>
            <a:r>
              <a:rPr lang="lt-LT" dirty="0"/>
              <a:t> </a:t>
            </a:r>
            <a:r>
              <a:rPr lang="lt-LT" dirty="0" err="1"/>
              <a:t>Web</a:t>
            </a:r>
            <a:r>
              <a:rPr lang="lt-LT" dirty="0"/>
              <a:t> </a:t>
            </a:r>
            <a:r>
              <a:rPr lang="lt-LT" dirty="0" err="1"/>
              <a:t>Best</a:t>
            </a:r>
            <a:r>
              <a:rPr lang="lt-LT" dirty="0"/>
              <a:t> </a:t>
            </a:r>
            <a:r>
              <a:rPr lang="lt-LT" dirty="0" err="1"/>
              <a:t>Practices</a:t>
            </a:r>
            <a:r>
              <a:rPr lang="lt-LT" dirty="0"/>
              <a:t> 1.0“ rekomendacijomis. Todėl visos svetainės yra pritaikytos neįgaliesiems bei mobiliesiems įrenginiams. </a:t>
            </a:r>
          </a:p>
        </p:txBody>
      </p:sp>
    </p:spTree>
    <p:extLst>
      <p:ext uri="{BB962C8B-B14F-4D97-AF65-F5344CB8AC3E}">
        <p14:creationId xmlns:p14="http://schemas.microsoft.com/office/powerpoint/2010/main" val="4034914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ŠAVB – autizmui draugiška biblioteka</a:t>
            </a:r>
            <a:endParaRPr lang="lt-LT" dirty="0"/>
          </a:p>
        </p:txBody>
      </p:sp>
      <p:sp>
        <p:nvSpPr>
          <p:cNvPr id="3" name="Turinio vietos rezervavimo ženklas 2"/>
          <p:cNvSpPr>
            <a:spLocks noGrp="1"/>
          </p:cNvSpPr>
          <p:nvPr>
            <p:ph sz="half" idx="1"/>
          </p:nvPr>
        </p:nvSpPr>
        <p:spPr/>
        <p:txBody>
          <a:bodyPr>
            <a:normAutofit fontScale="85000" lnSpcReduction="10000"/>
          </a:bodyPr>
          <a:lstStyle/>
          <a:p>
            <a:pPr algn="just"/>
            <a:r>
              <a:rPr lang="lt-LT" dirty="0"/>
              <a:t>2018 metais Šiaulių apskrities Povilo Višinskio viešoji biblioteka paskelbė esanti pirmoji Lietuvoje autizmui draugiška biblioteka. </a:t>
            </a:r>
            <a:endParaRPr lang="lt-LT" dirty="0" smtClean="0"/>
          </a:p>
          <a:p>
            <a:pPr algn="just"/>
            <a:r>
              <a:rPr lang="lt-LT" dirty="0" smtClean="0"/>
              <a:t>Projekto </a:t>
            </a:r>
            <a:r>
              <a:rPr lang="lt-LT" dirty="0"/>
              <a:t>metu numatyta mažinti autizmo spektro sutrikimą turinčių asmenų socialinę ir kultūrinę atskirtį, skatinti jų socializacijos procesus ir tobulėjimą bei suteikti galimybę bendrauti ir turiningai praleisti laiką ir sukurti </a:t>
            </a:r>
            <a:r>
              <a:rPr lang="lt-LT" dirty="0" err="1"/>
              <a:t>inovatyvią</a:t>
            </a:r>
            <a:r>
              <a:rPr lang="lt-LT" dirty="0"/>
              <a:t> edukaciniais technologiniais sprendimais pagrįstą paslaugą Šiaulių apskrities Povilo Višinskio viešojoje bibliotekoje – sensorinius </a:t>
            </a:r>
            <a:r>
              <a:rPr lang="lt-LT" dirty="0" err="1"/>
              <a:t>skaitymus</a:t>
            </a:r>
            <a:r>
              <a:rPr lang="lt-LT" dirty="0" smtClean="0"/>
              <a:t>.</a:t>
            </a:r>
          </a:p>
          <a:p>
            <a:pPr marL="0" indent="0" algn="just">
              <a:buNone/>
            </a:pPr>
            <a:r>
              <a:rPr lang="lt-LT" dirty="0" smtClean="0"/>
              <a:t>/www.savb.lt </a:t>
            </a:r>
            <a:endParaRPr lang="lt-LT" dirty="0"/>
          </a:p>
        </p:txBody>
      </p:sp>
      <p:pic>
        <p:nvPicPr>
          <p:cNvPr id="5" name="Turinio vietos rezervavimo ženklas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0429" y="2612253"/>
            <a:ext cx="2008325" cy="1559406"/>
          </a:xfrm>
        </p:spPr>
      </p:pic>
      <p:pic>
        <p:nvPicPr>
          <p:cNvPr id="6" name="Paveikslėlis 5"/>
          <p:cNvPicPr>
            <a:picLocks noChangeAspect="1"/>
          </p:cNvPicPr>
          <p:nvPr/>
        </p:nvPicPr>
        <p:blipFill>
          <a:blip r:embed="rId3"/>
          <a:stretch>
            <a:fillRect/>
          </a:stretch>
        </p:blipFill>
        <p:spPr>
          <a:xfrm>
            <a:off x="7493643" y="3580891"/>
            <a:ext cx="3637099" cy="2692345"/>
          </a:xfrm>
          <a:prstGeom prst="rect">
            <a:avLst/>
          </a:prstGeom>
        </p:spPr>
      </p:pic>
    </p:spTree>
    <p:extLst>
      <p:ext uri="{BB962C8B-B14F-4D97-AF65-F5344CB8AC3E}">
        <p14:creationId xmlns:p14="http://schemas.microsoft.com/office/powerpoint/2010/main" val="618414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Bibliotekos: veiklos atskirčiai mažinti</a:t>
            </a:r>
            <a:endParaRPr lang="lt-LT" dirty="0"/>
          </a:p>
        </p:txBody>
      </p:sp>
      <p:sp>
        <p:nvSpPr>
          <p:cNvPr id="3" name="Turinio vietos rezervavimo ženklas 2"/>
          <p:cNvSpPr>
            <a:spLocks noGrp="1"/>
          </p:cNvSpPr>
          <p:nvPr>
            <p:ph idx="1"/>
          </p:nvPr>
        </p:nvSpPr>
        <p:spPr/>
        <p:txBody>
          <a:bodyPr>
            <a:normAutofit fontScale="77500" lnSpcReduction="20000"/>
          </a:bodyPr>
          <a:lstStyle/>
          <a:p>
            <a:pPr algn="just"/>
            <a:r>
              <a:rPr lang="lt-LT" dirty="0"/>
              <a:t>Šiaulių miesto savivaldybės viešojoje bibliotekoje 2016 m. vykdytas projektas „Tylos kalba: integruota kūrybinė edukacija klausos negalią turintiems“, buvo skirtas konkrečiai neįgaliųjų </a:t>
            </a:r>
            <a:r>
              <a:rPr lang="lt-LT" dirty="0" smtClean="0"/>
              <a:t>grupei - </a:t>
            </a:r>
            <a:r>
              <a:rPr lang="lt-LT" dirty="0"/>
              <a:t>kurtiesiems ir neprigirdintiems. Projekto metu naudojant informacines technologijas ir fotografijos medijas, siekta </a:t>
            </a:r>
            <a:r>
              <a:rPr lang="lt-LT" b="1" dirty="0"/>
              <a:t>mažinti socialinę atskirtį tarp kurčiųjų ir </a:t>
            </a:r>
            <a:r>
              <a:rPr lang="lt-LT" b="1" dirty="0" smtClean="0"/>
              <a:t>girdinčiųjų</a:t>
            </a:r>
            <a:r>
              <a:rPr lang="lt-LT" dirty="0" smtClean="0"/>
              <a:t>.</a:t>
            </a:r>
            <a:endParaRPr lang="lt-LT" dirty="0"/>
          </a:p>
          <a:p>
            <a:pPr algn="just"/>
            <a:r>
              <a:rPr lang="lt-LT" dirty="0"/>
              <a:t>Marijampolės Petro Kriaučiūno viešoji biblioteka 2018 m. įgyvendino projektą „Gyventi – tai nereiškia kvėpuoti, tai reiškia veikti“, kuriuo metu siekė gerinti neįgaliųjų socialinę integraciją ir </a:t>
            </a:r>
            <a:r>
              <a:rPr lang="lt-LT" b="1" dirty="0"/>
              <a:t>mažinti socialinę atskirtį per kultūrinę, edukacinę veiklą</a:t>
            </a:r>
            <a:r>
              <a:rPr lang="lt-LT" dirty="0"/>
              <a:t>, lygių galimybių </a:t>
            </a:r>
            <a:r>
              <a:rPr lang="lt-LT" dirty="0" smtClean="0"/>
              <a:t>neįgaliesiems kūrimą, </a:t>
            </a:r>
            <a:r>
              <a:rPr lang="lt-LT" dirty="0"/>
              <a:t>išryškinant žmogaus potencialą, pasitikėjimą, bendrystės </a:t>
            </a:r>
            <a:r>
              <a:rPr lang="lt-LT" dirty="0" smtClean="0"/>
              <a:t>jausmą. Projekto </a:t>
            </a:r>
            <a:r>
              <a:rPr lang="lt-LT" dirty="0"/>
              <a:t>metu buvo pravesti 4 edukaciniai – kūrybiniai užsiėmimai, neįgaliųjų kūrybiškumui, iniciatyvumui ir </a:t>
            </a:r>
            <a:r>
              <a:rPr lang="lt-LT" dirty="0" smtClean="0"/>
              <a:t>užimtumui didinti.</a:t>
            </a:r>
            <a:endParaRPr lang="lt-LT" dirty="0"/>
          </a:p>
          <a:p>
            <a:pPr algn="just"/>
            <a:r>
              <a:rPr lang="lt-LT" dirty="0"/>
              <a:t>Šiaulių apskrities viešoji biblioteka vykdė projektą „Skaitymas kitaip“, kurio tikslas – </a:t>
            </a:r>
            <a:r>
              <a:rPr lang="lt-LT" b="1" dirty="0"/>
              <a:t>mažinti neįgalių vaikų ir jaunimo skaitmeninę atskirtį</a:t>
            </a:r>
            <a:r>
              <a:rPr lang="lt-LT" dirty="0"/>
              <a:t> ir sudaryti prielaidas sėkmingai jų socializacijai bei integravimuisi į visuomenę. „Specialiųjų poreikių turinčių vaikų ir jaunimo skaitmeninių kompetencijų ugdymas naudojant virtualią realybę bei 3D grafiką</a:t>
            </a:r>
            <a:r>
              <a:rPr lang="lt-LT" dirty="0" smtClean="0"/>
              <a:t>“.</a:t>
            </a:r>
            <a:endParaRPr lang="lt-LT" dirty="0"/>
          </a:p>
          <a:p>
            <a:endParaRPr lang="lt-LT" dirty="0"/>
          </a:p>
        </p:txBody>
      </p:sp>
    </p:spTree>
    <p:extLst>
      <p:ext uri="{BB962C8B-B14F-4D97-AF65-F5344CB8AC3E}">
        <p14:creationId xmlns:p14="http://schemas.microsoft.com/office/powerpoint/2010/main" val="2983752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1542" y="1130994"/>
            <a:ext cx="4104064" cy="5472086"/>
          </a:xfrm>
          <a:prstGeom prst="rect">
            <a:avLst/>
          </a:prstGeom>
        </p:spPr>
      </p:pic>
      <p:pic>
        <p:nvPicPr>
          <p:cNvPr id="9" name="Paveikslėlis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461" y="1105595"/>
            <a:ext cx="4123114" cy="5497485"/>
          </a:xfrm>
          <a:prstGeom prst="rect">
            <a:avLst/>
          </a:prstGeom>
        </p:spPr>
      </p:pic>
    </p:spTree>
    <p:extLst>
      <p:ext uri="{BB962C8B-B14F-4D97-AF65-F5344CB8AC3E}">
        <p14:creationId xmlns:p14="http://schemas.microsoft.com/office/powerpoint/2010/main" val="132214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Jungtinių Tautų Neįgaliųjų teisių konvencija</a:t>
            </a:r>
            <a:endParaRPr lang="lt-LT" dirty="0"/>
          </a:p>
        </p:txBody>
      </p:sp>
      <p:sp>
        <p:nvSpPr>
          <p:cNvPr id="3" name="Turinio vietos rezervavimo ženklas 2"/>
          <p:cNvSpPr>
            <a:spLocks noGrp="1"/>
          </p:cNvSpPr>
          <p:nvPr>
            <p:ph sz="half" idx="1"/>
          </p:nvPr>
        </p:nvSpPr>
        <p:spPr/>
        <p:txBody>
          <a:bodyPr>
            <a:normAutofit fontScale="77500" lnSpcReduction="20000"/>
          </a:bodyPr>
          <a:lstStyle/>
          <a:p>
            <a:pPr marL="0" indent="0" algn="just">
              <a:buNone/>
            </a:pPr>
            <a:r>
              <a:rPr lang="lt-LT" dirty="0" smtClean="0"/>
              <a:t> JT Neįgaliųjų teisių konvencija (2006) -  tai tarptautinis teisės aktas, tarpvalstybinis  susitarimas, kurį būtų galima </a:t>
            </a:r>
            <a:r>
              <a:rPr lang="lt-LT" dirty="0"/>
              <a:t>pavadinti žmonių su negalia bendruomenės konstitucija. </a:t>
            </a:r>
            <a:endParaRPr lang="lt-LT" dirty="0" smtClean="0"/>
          </a:p>
          <a:p>
            <a:pPr marL="0" indent="0" algn="just">
              <a:buNone/>
            </a:pPr>
            <a:r>
              <a:rPr lang="lt-LT" dirty="0" smtClean="0"/>
              <a:t>Iš </a:t>
            </a:r>
            <a:r>
              <a:rPr lang="lt-LT" dirty="0"/>
              <a:t>šio dokumento kyla esminiai standartai ir nuostatos nacionaliniams įstatymams, reglamentuojantiems konkrečias veiklos </a:t>
            </a:r>
            <a:r>
              <a:rPr lang="lt-LT" dirty="0" smtClean="0"/>
              <a:t>sritis. </a:t>
            </a:r>
          </a:p>
          <a:p>
            <a:pPr marL="0" indent="0" algn="just">
              <a:buNone/>
            </a:pPr>
            <a:r>
              <a:rPr lang="lt-LT" dirty="0" smtClean="0"/>
              <a:t>JT </a:t>
            </a:r>
            <a:r>
              <a:rPr lang="lt-LT" dirty="0"/>
              <a:t>Konvencijoje išsamiai paaiškinama, kodėl reikalingas prieinamumas ir kodėl šalys turi imtis visų priemonių, kad jį užtikrintų.</a:t>
            </a:r>
          </a:p>
          <a:p>
            <a:endParaRPr lang="lt-LT" dirty="0"/>
          </a:p>
        </p:txBody>
      </p:sp>
      <p:sp>
        <p:nvSpPr>
          <p:cNvPr id="4" name="Turinio vietos rezervavimo ženklas 3"/>
          <p:cNvSpPr>
            <a:spLocks noGrp="1"/>
          </p:cNvSpPr>
          <p:nvPr>
            <p:ph sz="half" idx="2"/>
          </p:nvPr>
        </p:nvSpPr>
        <p:spPr/>
        <p:txBody>
          <a:bodyPr>
            <a:normAutofit fontScale="77500" lnSpcReduction="20000"/>
          </a:bodyPr>
          <a:lstStyle/>
          <a:p>
            <a:pPr marL="0" indent="0">
              <a:buNone/>
            </a:pPr>
            <a:r>
              <a:rPr lang="lt-LT" sz="3500" b="1" dirty="0" smtClean="0"/>
              <a:t>192 </a:t>
            </a:r>
            <a:r>
              <a:rPr lang="lt-LT" dirty="0" smtClean="0"/>
              <a:t>valstybės, </a:t>
            </a:r>
            <a:r>
              <a:rPr lang="lt-LT" dirty="0"/>
              <a:t>sudarančios JTO, susitaria dėl neįgalių žmonių teisių. </a:t>
            </a:r>
          </a:p>
          <a:p>
            <a:pPr marL="0" indent="0">
              <a:buNone/>
            </a:pPr>
            <a:r>
              <a:rPr lang="lt-LT" dirty="0" smtClean="0"/>
              <a:t>LR </a:t>
            </a:r>
            <a:r>
              <a:rPr lang="lt-LT" dirty="0"/>
              <a:t>šį susitarimą pasirašė </a:t>
            </a:r>
            <a:r>
              <a:rPr lang="lt-LT" sz="3300" b="1" dirty="0"/>
              <a:t>2007</a:t>
            </a:r>
            <a:r>
              <a:rPr lang="lt-LT" dirty="0"/>
              <a:t>  m., ratifikavo </a:t>
            </a:r>
            <a:r>
              <a:rPr lang="lt-LT" sz="3300" b="1" dirty="0"/>
              <a:t>2010 </a:t>
            </a:r>
            <a:r>
              <a:rPr lang="lt-LT" dirty="0"/>
              <a:t>m.</a:t>
            </a:r>
          </a:p>
          <a:p>
            <a:pPr marL="0" indent="0">
              <a:buNone/>
            </a:pPr>
            <a:r>
              <a:rPr lang="lt-LT" dirty="0" smtClean="0"/>
              <a:t>Svarbiausi akcentai:</a:t>
            </a:r>
            <a:endParaRPr lang="lt-LT" dirty="0"/>
          </a:p>
          <a:p>
            <a:pPr algn="just"/>
            <a:r>
              <a:rPr lang="lt-LT" dirty="0"/>
              <a:t>Neįgalieji neturi būti diskriminuojami.</a:t>
            </a:r>
          </a:p>
          <a:p>
            <a:pPr algn="just"/>
            <a:r>
              <a:rPr lang="lt-LT" dirty="0"/>
              <a:t>Neįgalieji turi tokias pat teises dalyvauti visuomenės gyvenime, kaip bet kuris kitas žmogus.</a:t>
            </a:r>
          </a:p>
          <a:p>
            <a:pPr algn="just"/>
            <a:r>
              <a:rPr lang="lt-LT" dirty="0"/>
              <a:t>Valstybės turi daryti viską, kad neįgalieji galėtų naudotis tais pačiais dalykais, kaip ir kiti žmonės. Valstybės turi aptarti rengiamus teisės aktus su pačiais neįgaliaisiais.</a:t>
            </a:r>
          </a:p>
          <a:p>
            <a:endParaRPr lang="lt-LT" dirty="0"/>
          </a:p>
        </p:txBody>
      </p:sp>
    </p:spTree>
    <p:extLst>
      <p:ext uri="{BB962C8B-B14F-4D97-AF65-F5344CB8AC3E}">
        <p14:creationId xmlns:p14="http://schemas.microsoft.com/office/powerpoint/2010/main" val="130221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sz="2800" dirty="0" smtClean="0"/>
              <a:t>Visapusiškas ir veiksmingas dalyvavimas visuomenėje – būtinas veiksnys</a:t>
            </a:r>
            <a:endParaRPr lang="lt-LT" sz="2800" dirty="0"/>
          </a:p>
        </p:txBody>
      </p:sp>
      <p:sp>
        <p:nvSpPr>
          <p:cNvPr id="3" name="Turinio vietos rezervavimo ženklas 2"/>
          <p:cNvSpPr>
            <a:spLocks noGrp="1"/>
          </p:cNvSpPr>
          <p:nvPr>
            <p:ph idx="1"/>
          </p:nvPr>
        </p:nvSpPr>
        <p:spPr/>
        <p:txBody>
          <a:bodyPr/>
          <a:lstStyle/>
          <a:p>
            <a:pPr marL="0" indent="0" algn="just">
              <a:buNone/>
            </a:pPr>
            <a:r>
              <a:rPr lang="lt-LT" dirty="0" smtClean="0"/>
              <a:t>	</a:t>
            </a:r>
          </a:p>
          <a:p>
            <a:pPr marL="0" indent="0" algn="just">
              <a:buNone/>
            </a:pPr>
            <a:r>
              <a:rPr lang="lt-LT" i="1" dirty="0"/>
              <a:t>	</a:t>
            </a:r>
            <a:r>
              <a:rPr lang="lt-LT" i="1" dirty="0" smtClean="0"/>
              <a:t>Ratifikuodama Konvenciją, Lietuva įsipareigojo ir prisiėmė atsakomybę įgyvendinti Konvencijos nuostatas įstatymuose ir praktikoje diegti lygybės, nediskriminavimo, prieinamumo prie visuomenės išteklių, gyvenimo savarankiškai ir </a:t>
            </a:r>
            <a:r>
              <a:rPr lang="lt-LT" i="1" dirty="0" err="1" smtClean="0"/>
              <a:t>įtraukties</a:t>
            </a:r>
            <a:r>
              <a:rPr lang="lt-LT" i="1" dirty="0" smtClean="0"/>
              <a:t> į bendruomenę principus.</a:t>
            </a:r>
          </a:p>
          <a:p>
            <a:pPr marL="0" indent="0" algn="just">
              <a:buNone/>
            </a:pPr>
            <a:endParaRPr lang="lt-LT" i="1" dirty="0" smtClean="0"/>
          </a:p>
          <a:p>
            <a:pPr marL="0" indent="0">
              <a:buNone/>
            </a:pPr>
            <a:r>
              <a:rPr lang="lt-LT" sz="1800" dirty="0" smtClean="0"/>
              <a:t>/Dr. Jonas </a:t>
            </a:r>
            <a:r>
              <a:rPr lang="lt-LT" sz="1800" dirty="0" err="1" smtClean="0"/>
              <a:t>Ruškus</a:t>
            </a:r>
            <a:r>
              <a:rPr lang="lt-LT" sz="1800" dirty="0" smtClean="0"/>
              <a:t>. </a:t>
            </a:r>
            <a:r>
              <a:rPr lang="lt-LT" sz="1800" i="1" dirty="0" smtClean="0"/>
              <a:t>Jungtinių tautų Neįgaliųjų teisių konvencija keičia pasaulį</a:t>
            </a:r>
            <a:r>
              <a:rPr lang="lt-LT" sz="1800" dirty="0" smtClean="0"/>
              <a:t>, 2014.</a:t>
            </a:r>
          </a:p>
          <a:p>
            <a:pPr marL="0" indent="0">
              <a:buNone/>
            </a:pPr>
            <a:endParaRPr lang="lt-LT" dirty="0"/>
          </a:p>
        </p:txBody>
      </p:sp>
    </p:spTree>
    <p:extLst>
      <p:ext uri="{BB962C8B-B14F-4D97-AF65-F5344CB8AC3E}">
        <p14:creationId xmlns:p14="http://schemas.microsoft.com/office/powerpoint/2010/main" val="409689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Strategija dėl negalios (EK, 2010)</a:t>
            </a:r>
            <a:endParaRPr lang="lt-LT" dirty="0"/>
          </a:p>
        </p:txBody>
      </p:sp>
      <p:sp>
        <p:nvSpPr>
          <p:cNvPr id="3" name="Turinio vietos rezervavimo ženklas 2"/>
          <p:cNvSpPr>
            <a:spLocks noGrp="1"/>
          </p:cNvSpPr>
          <p:nvPr>
            <p:ph idx="1"/>
          </p:nvPr>
        </p:nvSpPr>
        <p:spPr/>
        <p:txBody>
          <a:bodyPr>
            <a:normAutofit fontScale="85000" lnSpcReduction="20000"/>
          </a:bodyPr>
          <a:lstStyle/>
          <a:p>
            <a:pPr marL="0" indent="0">
              <a:buNone/>
            </a:pPr>
            <a:r>
              <a:rPr lang="lt-LT" sz="2000" dirty="0" smtClean="0"/>
              <a:t>Apie </a:t>
            </a:r>
            <a:r>
              <a:rPr lang="lt-LT" sz="3200" dirty="0" smtClean="0"/>
              <a:t>80 mln. </a:t>
            </a:r>
            <a:r>
              <a:rPr lang="lt-LT" sz="2000" dirty="0" smtClean="0"/>
              <a:t>Europos gyventojų turi negalią. </a:t>
            </a:r>
          </a:p>
          <a:p>
            <a:pPr marL="0" indent="0">
              <a:buNone/>
            </a:pPr>
            <a:r>
              <a:rPr lang="lt-LT" sz="2000" dirty="0" smtClean="0"/>
              <a:t>Sritys, kurias reikėtų tobulinti:</a:t>
            </a:r>
          </a:p>
          <a:p>
            <a:r>
              <a:rPr lang="lt-LT" sz="2000" b="1" dirty="0" smtClean="0"/>
              <a:t>Prieinamumas</a:t>
            </a:r>
            <a:r>
              <a:rPr lang="lt-LT" sz="2000" dirty="0" smtClean="0"/>
              <a:t>: ES skatina prieinamumo visiems naudotojams planą. Pagal jį visos paslaugos, pastatai ir gaminiai turi būti kuriami taip, kad tiktų visiems.</a:t>
            </a:r>
          </a:p>
          <a:p>
            <a:r>
              <a:rPr lang="lt-LT" sz="2000" b="1" dirty="0" smtClean="0"/>
              <a:t>Dalyvavimas</a:t>
            </a:r>
            <a:r>
              <a:rPr lang="lt-LT" sz="2000" dirty="0" smtClean="0"/>
              <a:t>. Žmonės su negalia turi teisę dalyvauti visose savo gyvenimo srityse vienodai su kitais žmonėmis.</a:t>
            </a:r>
          </a:p>
          <a:p>
            <a:r>
              <a:rPr lang="lt-LT" sz="2000" b="1" dirty="0" smtClean="0"/>
              <a:t>Lygybė:</a:t>
            </a:r>
            <a:r>
              <a:rPr lang="lt-LT" sz="2000" dirty="0" smtClean="0"/>
              <a:t> ES siekia neįgaliųjų ir senyvo amžiaus žmonių nediskriminavimo, t. p. darbo vietose.</a:t>
            </a:r>
          </a:p>
          <a:p>
            <a:r>
              <a:rPr lang="lt-LT" sz="2000" b="1" dirty="0" smtClean="0"/>
              <a:t>Užimtumas.</a:t>
            </a:r>
          </a:p>
          <a:p>
            <a:r>
              <a:rPr lang="lt-LT" sz="2000" b="1" dirty="0" smtClean="0"/>
              <a:t>Švietimas ir mokymasis visą gyvenimą.</a:t>
            </a:r>
          </a:p>
          <a:p>
            <a:r>
              <a:rPr lang="lt-LT" sz="2000" b="1" dirty="0" smtClean="0"/>
              <a:t>Socialinė apsauga ir socialinė </a:t>
            </a:r>
            <a:r>
              <a:rPr lang="lt-LT" sz="2000" b="1" dirty="0" err="1" smtClean="0"/>
              <a:t>įtrauktis</a:t>
            </a:r>
            <a:r>
              <a:rPr lang="lt-LT" sz="2000" b="1" dirty="0" smtClean="0"/>
              <a:t>.</a:t>
            </a:r>
          </a:p>
          <a:p>
            <a:r>
              <a:rPr lang="lt-LT" sz="2000" b="1" dirty="0" smtClean="0"/>
              <a:t>Sveikata.</a:t>
            </a:r>
          </a:p>
          <a:p>
            <a:endParaRPr lang="lt-LT" sz="2000" dirty="0"/>
          </a:p>
        </p:txBody>
      </p:sp>
    </p:spTree>
    <p:extLst>
      <p:ext uri="{BB962C8B-B14F-4D97-AF65-F5344CB8AC3E}">
        <p14:creationId xmlns:p14="http://schemas.microsoft.com/office/powerpoint/2010/main" val="217215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200" dirty="0" smtClean="0"/>
              <a:t>Europos Tarybos 2017-2023 m. </a:t>
            </a:r>
            <a:r>
              <a:rPr lang="lt-LT" sz="3200" dirty="0"/>
              <a:t>S</a:t>
            </a:r>
            <a:r>
              <a:rPr lang="lt-LT" sz="3200" dirty="0" smtClean="0"/>
              <a:t>trategija dėl negalios</a:t>
            </a:r>
            <a:endParaRPr lang="lt-LT" sz="3200" dirty="0"/>
          </a:p>
        </p:txBody>
      </p:sp>
      <p:sp>
        <p:nvSpPr>
          <p:cNvPr id="3" name="Turinio vietos rezervavimo ženklas 2"/>
          <p:cNvSpPr>
            <a:spLocks noGrp="1"/>
          </p:cNvSpPr>
          <p:nvPr>
            <p:ph idx="1"/>
          </p:nvPr>
        </p:nvSpPr>
        <p:spPr/>
        <p:txBody>
          <a:bodyPr/>
          <a:lstStyle/>
          <a:p>
            <a:pPr marL="0" indent="0" algn="just">
              <a:buNone/>
            </a:pPr>
            <a:r>
              <a:rPr lang="lt-LT" dirty="0" smtClean="0"/>
              <a:t>Strategijos tikslas – įgyvendinti neįgaliųjų lygybę, orumą ir lygias galimybes. Tam būtina užtikrinti savarankiškumą, pasirinkimo laisvę bei visapusį ir veiksmingą dalyvavimą visose gyvenimo ir visuomenės srityse, įskaitant gyvenimą bendruomenėje.</a:t>
            </a:r>
          </a:p>
          <a:p>
            <a:pPr marL="0" indent="0" algn="just">
              <a:buNone/>
            </a:pPr>
            <a:endParaRPr lang="lt-LT" dirty="0"/>
          </a:p>
          <a:p>
            <a:pPr marL="0" indent="0" algn="just">
              <a:buNone/>
            </a:pPr>
            <a:r>
              <a:rPr lang="lt-LT" dirty="0" smtClean="0"/>
              <a:t>/</a:t>
            </a:r>
            <a:r>
              <a:rPr lang="en-US" i="1" dirty="0"/>
              <a:t>Council of Europe Disability Strategy 2017-2023</a:t>
            </a:r>
            <a:endParaRPr lang="lt-LT" i="1" dirty="0"/>
          </a:p>
        </p:txBody>
      </p:sp>
    </p:spTree>
    <p:extLst>
      <p:ext uri="{BB962C8B-B14F-4D97-AF65-F5344CB8AC3E}">
        <p14:creationId xmlns:p14="http://schemas.microsoft.com/office/powerpoint/2010/main" val="31485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Valstybės turi garantuoti neįgaliesiems:</a:t>
            </a:r>
            <a:endParaRPr lang="lt-LT" dirty="0"/>
          </a:p>
        </p:txBody>
      </p:sp>
      <p:sp>
        <p:nvSpPr>
          <p:cNvPr id="3" name="Turinio vietos rezervavimo ženklas 2"/>
          <p:cNvSpPr>
            <a:spLocks noGrp="1"/>
          </p:cNvSpPr>
          <p:nvPr>
            <p:ph sz="half" idx="1"/>
          </p:nvPr>
        </p:nvSpPr>
        <p:spPr/>
        <p:txBody>
          <a:bodyPr>
            <a:normAutofit fontScale="92500"/>
          </a:bodyPr>
          <a:lstStyle/>
          <a:p>
            <a:r>
              <a:rPr lang="lt-LT" dirty="0" smtClean="0"/>
              <a:t>Geresnį viešųjų pastatų prieinamumą.</a:t>
            </a:r>
          </a:p>
          <a:p>
            <a:r>
              <a:rPr lang="lt-LT" dirty="0" smtClean="0"/>
              <a:t>Geresnį viešojo transporto prieinamumą.</a:t>
            </a:r>
          </a:p>
          <a:p>
            <a:r>
              <a:rPr lang="lt-LT" dirty="0" smtClean="0"/>
              <a:t>Geresnį informacijos prieinamumą.</a:t>
            </a:r>
          </a:p>
          <a:p>
            <a:r>
              <a:rPr lang="lt-LT" dirty="0" smtClean="0"/>
              <a:t>Daugiau informacijos lengvai skaitoma kalba ir Brailio raštu.</a:t>
            </a:r>
          </a:p>
          <a:p>
            <a:r>
              <a:rPr lang="lt-LT" dirty="0" smtClean="0"/>
              <a:t>Daugiau paaiškinimų ir vertėjų gestų kalba.</a:t>
            </a:r>
          </a:p>
          <a:p>
            <a:r>
              <a:rPr lang="lt-LT" dirty="0" smtClean="0"/>
              <a:t>Daugiau priemonių, gerinančių interneto ir technologijų prieinamumą.</a:t>
            </a:r>
          </a:p>
          <a:p>
            <a:endParaRPr lang="lt-LT" dirty="0"/>
          </a:p>
        </p:txBody>
      </p:sp>
      <p:pic>
        <p:nvPicPr>
          <p:cNvPr id="5" name="Turinio vietos rezervavimo ženklas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94864" y="2446796"/>
            <a:ext cx="2819400" cy="3759200"/>
          </a:xfrm>
        </p:spPr>
      </p:pic>
    </p:spTree>
    <p:extLst>
      <p:ext uri="{BB962C8B-B14F-4D97-AF65-F5344CB8AC3E}">
        <p14:creationId xmlns:p14="http://schemas.microsoft.com/office/powerpoint/2010/main" val="365230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2800" dirty="0" smtClean="0"/>
              <a:t>Fizinės aplinkos prieinamumas negalią turintiems žmonėms </a:t>
            </a:r>
            <a:endParaRPr lang="lt-LT" sz="2800" dirty="0"/>
          </a:p>
        </p:txBody>
      </p:sp>
      <p:sp>
        <p:nvSpPr>
          <p:cNvPr id="3" name="Turinio vietos rezervavimo ženklas 2"/>
          <p:cNvSpPr>
            <a:spLocks noGrp="1"/>
          </p:cNvSpPr>
          <p:nvPr>
            <p:ph idx="1"/>
          </p:nvPr>
        </p:nvSpPr>
        <p:spPr/>
        <p:txBody>
          <a:bodyPr>
            <a:normAutofit fontScale="55000" lnSpcReduction="20000"/>
          </a:bodyPr>
          <a:lstStyle/>
          <a:p>
            <a:pPr marL="0" indent="0" algn="just">
              <a:buNone/>
            </a:pPr>
            <a:r>
              <a:rPr lang="lt-LT" dirty="0" smtClean="0"/>
              <a:t>Neįgaliųjų reikalų departamento prie SADM iniciatyva buvo atliktas fizinės aplinkos prieinamumo vertinimo tyrimas.</a:t>
            </a:r>
            <a:endParaRPr lang="lt-LT" dirty="0"/>
          </a:p>
          <a:p>
            <a:pPr marL="0" indent="0" algn="just">
              <a:buNone/>
            </a:pPr>
            <a:r>
              <a:rPr lang="lt-LT" dirty="0" smtClean="0"/>
              <a:t>Tyrimu buvo siekiama įvertinti socialinių ir kitų įstaigų, kultūros ir turizmo objektų prieinamumą neįgaliesiems. Tarp kitų įstaigų buvo apklaustos 122 bibliotekos ir 186 kultūros objektai (kultūros centrai, teatrai, muziejai, kino centrai).</a:t>
            </a:r>
          </a:p>
          <a:p>
            <a:pPr marL="0" indent="0" algn="just">
              <a:buNone/>
            </a:pPr>
            <a:r>
              <a:rPr lang="fi-FI" dirty="0"/>
              <a:t>2019 m. kovo mėn. pristatyti jo rezultatai. </a:t>
            </a:r>
            <a:r>
              <a:rPr lang="lt-LT" dirty="0" smtClean="0"/>
              <a:t>Nustatyta:</a:t>
            </a:r>
          </a:p>
          <a:p>
            <a:pPr marL="0" indent="0" algn="just">
              <a:buNone/>
            </a:pPr>
            <a:r>
              <a:rPr lang="lt-LT" dirty="0" smtClean="0"/>
              <a:t>Apie 43</a:t>
            </a:r>
            <a:r>
              <a:rPr lang="en-US" dirty="0" smtClean="0"/>
              <a:t>% </a:t>
            </a:r>
            <a:r>
              <a:rPr lang="en-US" dirty="0" err="1" smtClean="0"/>
              <a:t>aplinkos</a:t>
            </a:r>
            <a:r>
              <a:rPr lang="en-US" dirty="0" smtClean="0"/>
              <a:t> </a:t>
            </a:r>
            <a:r>
              <a:rPr lang="en-US" b="1" dirty="0" err="1" smtClean="0"/>
              <a:t>regos</a:t>
            </a:r>
            <a:r>
              <a:rPr lang="en-US" b="1" dirty="0" smtClean="0"/>
              <a:t> </a:t>
            </a:r>
            <a:r>
              <a:rPr lang="en-US" dirty="0" err="1" smtClean="0"/>
              <a:t>negali</a:t>
            </a:r>
            <a:r>
              <a:rPr lang="lt-LT" dirty="0" smtClean="0"/>
              <a:t>ą turintiems žmonėms nėra tinkama</a:t>
            </a:r>
            <a:r>
              <a:rPr lang="lt-LT" dirty="0"/>
              <a:t>, 54%   </a:t>
            </a:r>
            <a:r>
              <a:rPr lang="lt-LT" dirty="0" smtClean="0"/>
              <a:t>tinkama iš dalies, 1,25% tinkama ir </a:t>
            </a:r>
            <a:r>
              <a:rPr lang="lt-LT" dirty="0"/>
              <a:t>tik 0,6</a:t>
            </a:r>
            <a:r>
              <a:rPr lang="lt-LT" dirty="0" smtClean="0"/>
              <a:t>% tinkama visiškai.</a:t>
            </a:r>
          </a:p>
          <a:p>
            <a:pPr algn="just"/>
            <a:endParaRPr lang="lt-LT" dirty="0" smtClean="0"/>
          </a:p>
          <a:p>
            <a:pPr marL="0" indent="0" algn="just">
              <a:buNone/>
            </a:pPr>
            <a:r>
              <a:rPr lang="lt-LT" dirty="0"/>
              <a:t>P</a:t>
            </a:r>
            <a:r>
              <a:rPr lang="lt-LT" dirty="0" smtClean="0"/>
              <a:t>riežastys: </a:t>
            </a:r>
          </a:p>
          <a:p>
            <a:pPr algn="just"/>
            <a:r>
              <a:rPr lang="lt-LT" dirty="0" smtClean="0"/>
              <a:t>Senstelėjusi teisinė bazė neprisiveja universaliojo dizaino;</a:t>
            </a:r>
          </a:p>
          <a:p>
            <a:pPr algn="just"/>
            <a:r>
              <a:rPr lang="lt-LT" dirty="0" smtClean="0"/>
              <a:t>Trūksta žinių apie įvairioms grupėms tinkamą aplinką, projektuojant statinius. </a:t>
            </a:r>
          </a:p>
          <a:p>
            <a:pPr marL="0" indent="0" algn="just">
              <a:buNone/>
            </a:pPr>
            <a:endParaRPr lang="lt-LT" dirty="0"/>
          </a:p>
          <a:p>
            <a:pPr marL="0" indent="0" algn="just">
              <a:buNone/>
            </a:pPr>
            <a:r>
              <a:rPr lang="lt-LT" sz="1800" dirty="0" smtClean="0"/>
              <a:t>/</a:t>
            </a:r>
            <a:r>
              <a:rPr lang="lt-LT" sz="1800" i="1" dirty="0" smtClean="0"/>
              <a:t>Teisinė bazė nespėja su universaliuoju dizainu</a:t>
            </a:r>
            <a:r>
              <a:rPr lang="lt-LT" sz="1800" dirty="0" smtClean="0"/>
              <a:t>. Mūsų žodis,  2019, nr.4.</a:t>
            </a:r>
          </a:p>
        </p:txBody>
      </p:sp>
    </p:spTree>
    <p:extLst>
      <p:ext uri="{BB962C8B-B14F-4D97-AF65-F5344CB8AC3E}">
        <p14:creationId xmlns:p14="http://schemas.microsoft.com/office/powerpoint/2010/main" val="40278808"/>
      </p:ext>
    </p:extLst>
  </p:cSld>
  <p:clrMapOvr>
    <a:masterClrMapping/>
  </p:clrMapOvr>
</p:sld>
</file>

<file path=ppt/theme/theme1.xml><?xml version="1.0" encoding="utf-8"?>
<a:theme xmlns:a="http://schemas.openxmlformats.org/drawingml/2006/main" name="„Office“ tema">
  <a:themeElements>
    <a:clrScheme name="Pasirinktinis 1">
      <a:dk1>
        <a:srgbClr val="1B134A"/>
      </a:dk1>
      <a:lt1>
        <a:sysClr val="window" lastClr="FFFFFF"/>
      </a:lt1>
      <a:dk2>
        <a:srgbClr val="3A53A1"/>
      </a:dk2>
      <a:lt2>
        <a:srgbClr val="5BB887"/>
      </a:lt2>
      <a:accent1>
        <a:srgbClr val="3A53A1"/>
      </a:accent1>
      <a:accent2>
        <a:srgbClr val="FFFFFF"/>
      </a:accent2>
      <a:accent3>
        <a:srgbClr val="5BB887"/>
      </a:accent3>
      <a:accent4>
        <a:srgbClr val="3A53A1"/>
      </a:accent4>
      <a:accent5>
        <a:srgbClr val="1B134A"/>
      </a:accent5>
      <a:accent6>
        <a:srgbClr val="FFFFFF"/>
      </a:accent6>
      <a:hlink>
        <a:srgbClr val="FFFFFF"/>
      </a:hlink>
      <a:folHlink>
        <a:srgbClr val="1B134A"/>
      </a:folHlink>
    </a:clrScheme>
    <a:fontScheme name="Pasirinktinis 1">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eiktis2" id="{642DE400-70B8-4EE5-BF77-36EE4CB13F87}" vid="{9DD11BB3-C67A-4043-A7D4-259F56589536}"/>
    </a:ext>
  </a:extLst>
</a:theme>
</file>

<file path=ppt/theme/theme2.xml><?xml version="1.0" encoding="utf-8"?>
<a:theme xmlns:a="http://schemas.openxmlformats.org/drawingml/2006/main" name="1_„Office“ tema">
  <a:themeElements>
    <a:clrScheme name="Pasirinktinis 1">
      <a:dk1>
        <a:srgbClr val="1B134A"/>
      </a:dk1>
      <a:lt1>
        <a:sysClr val="window" lastClr="FFFFFF"/>
      </a:lt1>
      <a:dk2>
        <a:srgbClr val="3A53A1"/>
      </a:dk2>
      <a:lt2>
        <a:srgbClr val="5BB887"/>
      </a:lt2>
      <a:accent1>
        <a:srgbClr val="3A53A1"/>
      </a:accent1>
      <a:accent2>
        <a:srgbClr val="FFFFFF"/>
      </a:accent2>
      <a:accent3>
        <a:srgbClr val="5BB887"/>
      </a:accent3>
      <a:accent4>
        <a:srgbClr val="3A53A1"/>
      </a:accent4>
      <a:accent5>
        <a:srgbClr val="1B134A"/>
      </a:accent5>
      <a:accent6>
        <a:srgbClr val="FFFFFF"/>
      </a:accent6>
      <a:hlink>
        <a:srgbClr val="FFFFFF"/>
      </a:hlink>
      <a:folHlink>
        <a:srgbClr val="1B134A"/>
      </a:folHlink>
    </a:clrScheme>
    <a:fontScheme name="Pasirinktinis 1">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eiktis2" id="{642DE400-70B8-4EE5-BF77-36EE4CB13F87}" vid="{B236AD1D-475E-4176-A1F6-A024E0D6F11D}"/>
    </a:ext>
  </a:extLst>
</a:theme>
</file>

<file path=ppt/theme/theme3.xml><?xml version="1.0" encoding="utf-8"?>
<a:theme xmlns:a="http://schemas.openxmlformats.org/drawingml/2006/main" name="2_„Office“ tema">
  <a:themeElements>
    <a:clrScheme name="Pasirinktinis 1">
      <a:dk1>
        <a:srgbClr val="1B134A"/>
      </a:dk1>
      <a:lt1>
        <a:sysClr val="window" lastClr="FFFFFF"/>
      </a:lt1>
      <a:dk2>
        <a:srgbClr val="3A53A1"/>
      </a:dk2>
      <a:lt2>
        <a:srgbClr val="5BB887"/>
      </a:lt2>
      <a:accent1>
        <a:srgbClr val="3A53A1"/>
      </a:accent1>
      <a:accent2>
        <a:srgbClr val="FFFFFF"/>
      </a:accent2>
      <a:accent3>
        <a:srgbClr val="5BB887"/>
      </a:accent3>
      <a:accent4>
        <a:srgbClr val="3A53A1"/>
      </a:accent4>
      <a:accent5>
        <a:srgbClr val="1B134A"/>
      </a:accent5>
      <a:accent6>
        <a:srgbClr val="FFFFFF"/>
      </a:accent6>
      <a:hlink>
        <a:srgbClr val="FFFFFF"/>
      </a:hlink>
      <a:folHlink>
        <a:srgbClr val="1B134A"/>
      </a:folHlink>
    </a:clrScheme>
    <a:fontScheme name="Pasirinktinis 1">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eiktis2" id="{642DE400-70B8-4EE5-BF77-36EE4CB13F87}" vid="{75E5C177-D844-45DD-BD60-FC71C2874DCB}"/>
    </a:ext>
  </a:extLst>
</a:theme>
</file>

<file path=docProps/app.xml><?xml version="1.0" encoding="utf-8"?>
<Properties xmlns="http://schemas.openxmlformats.org/officeDocument/2006/extended-properties" xmlns:vt="http://schemas.openxmlformats.org/officeDocument/2006/docPropsVTypes">
  <Template>LNB100_Sablonas_LT_01 (1)</Template>
  <TotalTime>680</TotalTime>
  <Words>2303</Words>
  <Application>Microsoft Office PowerPoint</Application>
  <PresentationFormat>Plačiaekranė</PresentationFormat>
  <Paragraphs>187</Paragraphs>
  <Slides>34</Slides>
  <Notes>0</Notes>
  <HiddenSlides>0</HiddenSlides>
  <MMClips>0</MMClips>
  <ScaleCrop>false</ScaleCrop>
  <HeadingPairs>
    <vt:vector size="6" baseType="variant">
      <vt:variant>
        <vt:lpstr>Naudojami šriftai</vt:lpstr>
      </vt:variant>
      <vt:variant>
        <vt:i4>3</vt:i4>
      </vt:variant>
      <vt:variant>
        <vt:lpstr>Tema</vt:lpstr>
      </vt:variant>
      <vt:variant>
        <vt:i4>3</vt:i4>
      </vt:variant>
      <vt:variant>
        <vt:lpstr>Skaidrių pavadinimai</vt:lpstr>
      </vt:variant>
      <vt:variant>
        <vt:i4>34</vt:i4>
      </vt:variant>
    </vt:vector>
  </HeadingPairs>
  <TitlesOfParts>
    <vt:vector size="40" baseType="lpstr">
      <vt:lpstr>Arial</vt:lpstr>
      <vt:lpstr>Calibri</vt:lpstr>
      <vt:lpstr>Times New Roman</vt:lpstr>
      <vt:lpstr>„Office“ tema</vt:lpstr>
      <vt:lpstr>1_„Office“ tema</vt:lpstr>
      <vt:lpstr>2_„Office“ tema</vt:lpstr>
      <vt:lpstr>Būdas dalyvauti gyvenime: neįgaliųjų socialinė integracija Lietuvoje</vt:lpstr>
      <vt:lpstr>Žmonės su negalia Lietuvoje</vt:lpstr>
      <vt:lpstr>Tarptautiniai dokumentai ir LR teisės aktai, apibrėžiantys neįgaliųjų teises</vt:lpstr>
      <vt:lpstr>Jungtinių Tautų Neįgaliųjų teisių konvencija</vt:lpstr>
      <vt:lpstr>Visapusiškas ir veiksmingas dalyvavimas visuomenėje – būtinas veiksnys</vt:lpstr>
      <vt:lpstr>Strategija dėl negalios (EK, 2010)</vt:lpstr>
      <vt:lpstr>Europos Tarybos 2017-2023 m. Strategija dėl negalios</vt:lpstr>
      <vt:lpstr>Valstybės turi garantuoti neįgaliesiems:</vt:lpstr>
      <vt:lpstr>Fizinės aplinkos prieinamumas negalią turintiems žmonėms </vt:lpstr>
      <vt:lpstr>Kultūros turinio prieinamumas</vt:lpstr>
      <vt:lpstr>Valstybės vaidmuo įtraukiai kultūrai skatinti</vt:lpstr>
      <vt:lpstr>LR teisės aktai ir jų įgyvendinimas</vt:lpstr>
      <vt:lpstr>Informacijos prieinamumas regos negalią turintiems žmonėms</vt:lpstr>
      <vt:lpstr>Konvencijos įgyvendinimo Lietuvoje ataskaitos</vt:lpstr>
      <vt:lpstr>LR kultūros ministerijos iniciatyvos</vt:lpstr>
      <vt:lpstr>GEROSIOS PATIRTIES PAVYZDŽIAI</vt:lpstr>
      <vt:lpstr>TV ir kino filmai</vt:lpstr>
      <vt:lpstr>TV programų prieinamumas žmonėms su regos ir klausos negalia</vt:lpstr>
      <vt:lpstr>TV ir kino filmų prieinamumas regos ir klausos negalią turintiems žmonėms</vt:lpstr>
      <vt:lpstr>TV turinio pritaikymas klausos negalią turintiems žmonėms</vt:lpstr>
      <vt:lpstr>Kino pritaikymas žmonėms su klausos ir regos negalia padeda:</vt:lpstr>
      <vt:lpstr>TEATRAS</vt:lpstr>
      <vt:lpstr>Lietuvos nacionalinis operos ir baleto teatras</vt:lpstr>
      <vt:lpstr>Kauno nacionalinis dramos teatras</vt:lpstr>
      <vt:lpstr>Spektaklių su garsiniu vaizdavimu skaičius Lietuvoje</vt:lpstr>
      <vt:lpstr>Neįgalių asmenų meninių kompetencijų ugdymas</vt:lpstr>
      <vt:lpstr>MUZIEJAI</vt:lpstr>
      <vt:lpstr>Valdovų rūmai</vt:lpstr>
      <vt:lpstr>Draugiškiausias muziejus (2012)</vt:lpstr>
      <vt:lpstr>BIBLIOTEKOS</vt:lpstr>
      <vt:lpstr>Bibliotekų interneto svetainių prieinamumas</vt:lpstr>
      <vt:lpstr>ŠAVB – autizmui draugiška biblioteka</vt:lpstr>
      <vt:lpstr>Bibliotekos: veiklos atskirčiai mažinti</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Rasa Januševičienė</dc:creator>
  <cp:lastModifiedBy>Rasa Januševičienė</cp:lastModifiedBy>
  <cp:revision>81</cp:revision>
  <dcterms:created xsi:type="dcterms:W3CDTF">2019-09-26T05:55:12Z</dcterms:created>
  <dcterms:modified xsi:type="dcterms:W3CDTF">2019-10-09T11:15:20Z</dcterms:modified>
</cp:coreProperties>
</file>